
<file path=[Content_Types].xml><?xml version="1.0" encoding="utf-8"?>
<Types xmlns="http://schemas.openxmlformats.org/package/2006/content-types">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70" r:id="rId2"/>
    <p:sldId id="271" r:id="rId3"/>
  </p:sldIdLst>
  <p:sldSz cx="7380288" cy="10439400"/>
  <p:notesSz cx="6797675" cy="9926638"/>
  <p:defaultTextStyle>
    <a:defPPr>
      <a:defRPr lang="ja-JP"/>
    </a:defPPr>
    <a:lvl1pPr marL="0" algn="l" defTabSz="971916" rtl="0" eaLnBrk="1" latinLnBrk="0" hangingPunct="1">
      <a:defRPr kumimoji="1" sz="1913" kern="1200">
        <a:solidFill>
          <a:schemeClr val="tx1"/>
        </a:solidFill>
        <a:latin typeface="+mn-lt"/>
        <a:ea typeface="+mn-ea"/>
        <a:cs typeface="+mn-cs"/>
      </a:defRPr>
    </a:lvl1pPr>
    <a:lvl2pPr marL="485958" algn="l" defTabSz="971916" rtl="0" eaLnBrk="1" latinLnBrk="0" hangingPunct="1">
      <a:defRPr kumimoji="1" sz="1913" kern="1200">
        <a:solidFill>
          <a:schemeClr val="tx1"/>
        </a:solidFill>
        <a:latin typeface="+mn-lt"/>
        <a:ea typeface="+mn-ea"/>
        <a:cs typeface="+mn-cs"/>
      </a:defRPr>
    </a:lvl2pPr>
    <a:lvl3pPr marL="971916" algn="l" defTabSz="971916" rtl="0" eaLnBrk="1" latinLnBrk="0" hangingPunct="1">
      <a:defRPr kumimoji="1" sz="1913" kern="1200">
        <a:solidFill>
          <a:schemeClr val="tx1"/>
        </a:solidFill>
        <a:latin typeface="+mn-lt"/>
        <a:ea typeface="+mn-ea"/>
        <a:cs typeface="+mn-cs"/>
      </a:defRPr>
    </a:lvl3pPr>
    <a:lvl4pPr marL="1457874" algn="l" defTabSz="971916" rtl="0" eaLnBrk="1" latinLnBrk="0" hangingPunct="1">
      <a:defRPr kumimoji="1" sz="1913" kern="1200">
        <a:solidFill>
          <a:schemeClr val="tx1"/>
        </a:solidFill>
        <a:latin typeface="+mn-lt"/>
        <a:ea typeface="+mn-ea"/>
        <a:cs typeface="+mn-cs"/>
      </a:defRPr>
    </a:lvl4pPr>
    <a:lvl5pPr marL="1943832" algn="l" defTabSz="971916" rtl="0" eaLnBrk="1" latinLnBrk="0" hangingPunct="1">
      <a:defRPr kumimoji="1" sz="1913" kern="1200">
        <a:solidFill>
          <a:schemeClr val="tx1"/>
        </a:solidFill>
        <a:latin typeface="+mn-lt"/>
        <a:ea typeface="+mn-ea"/>
        <a:cs typeface="+mn-cs"/>
      </a:defRPr>
    </a:lvl5pPr>
    <a:lvl6pPr marL="2429789" algn="l" defTabSz="971916" rtl="0" eaLnBrk="1" latinLnBrk="0" hangingPunct="1">
      <a:defRPr kumimoji="1" sz="1913" kern="1200">
        <a:solidFill>
          <a:schemeClr val="tx1"/>
        </a:solidFill>
        <a:latin typeface="+mn-lt"/>
        <a:ea typeface="+mn-ea"/>
        <a:cs typeface="+mn-cs"/>
      </a:defRPr>
    </a:lvl6pPr>
    <a:lvl7pPr marL="2915747" algn="l" defTabSz="971916" rtl="0" eaLnBrk="1" latinLnBrk="0" hangingPunct="1">
      <a:defRPr kumimoji="1" sz="1913" kern="1200">
        <a:solidFill>
          <a:schemeClr val="tx1"/>
        </a:solidFill>
        <a:latin typeface="+mn-lt"/>
        <a:ea typeface="+mn-ea"/>
        <a:cs typeface="+mn-cs"/>
      </a:defRPr>
    </a:lvl7pPr>
    <a:lvl8pPr marL="3401705" algn="l" defTabSz="971916" rtl="0" eaLnBrk="1" latinLnBrk="0" hangingPunct="1">
      <a:defRPr kumimoji="1" sz="1913" kern="1200">
        <a:solidFill>
          <a:schemeClr val="tx1"/>
        </a:solidFill>
        <a:latin typeface="+mn-lt"/>
        <a:ea typeface="+mn-ea"/>
        <a:cs typeface="+mn-cs"/>
      </a:defRPr>
    </a:lvl8pPr>
    <a:lvl9pPr marL="3887663" algn="l" defTabSz="971916" rtl="0" eaLnBrk="1" latinLnBrk="0" hangingPunct="1">
      <a:defRPr kumimoji="1" sz="1913"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E5FF"/>
    <a:srgbClr val="FFE1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57" autoAdjust="0"/>
    <p:restoredTop sz="94660"/>
  </p:normalViewPr>
  <p:slideViewPr>
    <p:cSldViewPr snapToGrid="0">
      <p:cViewPr varScale="1">
        <p:scale>
          <a:sx n="73" d="100"/>
          <a:sy n="73" d="100"/>
        </p:scale>
        <p:origin x="348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53522" y="1708486"/>
            <a:ext cx="6273245" cy="3634458"/>
          </a:xfrm>
        </p:spPr>
        <p:txBody>
          <a:bodyPr anchor="b"/>
          <a:lstStyle>
            <a:lvl1pPr algn="ctr">
              <a:defRPr sz="4843"/>
            </a:lvl1pPr>
          </a:lstStyle>
          <a:p>
            <a:r>
              <a:rPr lang="ja-JP" altLang="en-US"/>
              <a:t>マスター タイトルの書式設定</a:t>
            </a:r>
            <a:endParaRPr lang="en-US" dirty="0"/>
          </a:p>
        </p:txBody>
      </p:sp>
      <p:sp>
        <p:nvSpPr>
          <p:cNvPr id="3" name="Subtitle 2"/>
          <p:cNvSpPr>
            <a:spLocks noGrp="1"/>
          </p:cNvSpPr>
          <p:nvPr>
            <p:ph type="subTitle" idx="1"/>
          </p:nvPr>
        </p:nvSpPr>
        <p:spPr>
          <a:xfrm>
            <a:off x="922536" y="5483102"/>
            <a:ext cx="5535216" cy="2520438"/>
          </a:xfrm>
        </p:spPr>
        <p:txBody>
          <a:bodyPr/>
          <a:lstStyle>
            <a:lvl1pPr marL="0" indent="0" algn="ctr">
              <a:buNone/>
              <a:defRPr sz="1937"/>
            </a:lvl1pPr>
            <a:lvl2pPr marL="369006" indent="0" algn="ctr">
              <a:buNone/>
              <a:defRPr sz="1614"/>
            </a:lvl2pPr>
            <a:lvl3pPr marL="738012" indent="0" algn="ctr">
              <a:buNone/>
              <a:defRPr sz="1453"/>
            </a:lvl3pPr>
            <a:lvl4pPr marL="1107018" indent="0" algn="ctr">
              <a:buNone/>
              <a:defRPr sz="1291"/>
            </a:lvl4pPr>
            <a:lvl5pPr marL="1476024" indent="0" algn="ctr">
              <a:buNone/>
              <a:defRPr sz="1291"/>
            </a:lvl5pPr>
            <a:lvl6pPr marL="1845031" indent="0" algn="ctr">
              <a:buNone/>
              <a:defRPr sz="1291"/>
            </a:lvl6pPr>
            <a:lvl7pPr marL="2214037" indent="0" algn="ctr">
              <a:buNone/>
              <a:defRPr sz="1291"/>
            </a:lvl7pPr>
            <a:lvl8pPr marL="2583043" indent="0" algn="ctr">
              <a:buNone/>
              <a:defRPr sz="1291"/>
            </a:lvl8pPr>
            <a:lvl9pPr marL="2952049" indent="0" algn="ctr">
              <a:buNone/>
              <a:defRPr sz="1291"/>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BF19EAA-57BD-4DED-B634-7342042EF13A}" type="datetimeFigureOut">
              <a:rPr kumimoji="1" lang="ja-JP" altLang="en-US" smtClean="0"/>
              <a:t>2025/5/21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F2D86A-CF03-4BE4-B77F-AD20A183284F}" type="slidenum">
              <a:rPr kumimoji="1" lang="ja-JP" altLang="en-US" smtClean="0"/>
              <a:t>‹#›</a:t>
            </a:fld>
            <a:endParaRPr kumimoji="1" lang="ja-JP" altLang="en-US"/>
          </a:p>
        </p:txBody>
      </p:sp>
    </p:spTree>
    <p:extLst>
      <p:ext uri="{BB962C8B-B14F-4D97-AF65-F5344CB8AC3E}">
        <p14:creationId xmlns:p14="http://schemas.microsoft.com/office/powerpoint/2010/main" val="1225561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BF19EAA-57BD-4DED-B634-7342042EF13A}" type="datetimeFigureOut">
              <a:rPr kumimoji="1" lang="ja-JP" altLang="en-US" smtClean="0"/>
              <a:t>2025/5/21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F2D86A-CF03-4BE4-B77F-AD20A183284F}" type="slidenum">
              <a:rPr kumimoji="1" lang="ja-JP" altLang="en-US" smtClean="0"/>
              <a:t>‹#›</a:t>
            </a:fld>
            <a:endParaRPr kumimoji="1" lang="ja-JP" altLang="en-US"/>
          </a:p>
        </p:txBody>
      </p:sp>
    </p:spTree>
    <p:extLst>
      <p:ext uri="{BB962C8B-B14F-4D97-AF65-F5344CB8AC3E}">
        <p14:creationId xmlns:p14="http://schemas.microsoft.com/office/powerpoint/2010/main" val="691728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81519" y="555801"/>
            <a:ext cx="1591375" cy="884690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07395" y="555801"/>
            <a:ext cx="4681870" cy="88469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BF19EAA-57BD-4DED-B634-7342042EF13A}" type="datetimeFigureOut">
              <a:rPr kumimoji="1" lang="ja-JP" altLang="en-US" smtClean="0"/>
              <a:t>2025/5/21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F2D86A-CF03-4BE4-B77F-AD20A183284F}" type="slidenum">
              <a:rPr kumimoji="1" lang="ja-JP" altLang="en-US" smtClean="0"/>
              <a:t>‹#›</a:t>
            </a:fld>
            <a:endParaRPr kumimoji="1" lang="ja-JP" altLang="en-US"/>
          </a:p>
        </p:txBody>
      </p:sp>
    </p:spTree>
    <p:extLst>
      <p:ext uri="{BB962C8B-B14F-4D97-AF65-F5344CB8AC3E}">
        <p14:creationId xmlns:p14="http://schemas.microsoft.com/office/powerpoint/2010/main" val="1123587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BF19EAA-57BD-4DED-B634-7342042EF13A}" type="datetimeFigureOut">
              <a:rPr kumimoji="1" lang="ja-JP" altLang="en-US" smtClean="0"/>
              <a:t>2025/5/21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F2D86A-CF03-4BE4-B77F-AD20A183284F}" type="slidenum">
              <a:rPr kumimoji="1" lang="ja-JP" altLang="en-US" smtClean="0"/>
              <a:t>‹#›</a:t>
            </a:fld>
            <a:endParaRPr kumimoji="1" lang="ja-JP" altLang="en-US"/>
          </a:p>
        </p:txBody>
      </p:sp>
    </p:spTree>
    <p:extLst>
      <p:ext uri="{BB962C8B-B14F-4D97-AF65-F5344CB8AC3E}">
        <p14:creationId xmlns:p14="http://schemas.microsoft.com/office/powerpoint/2010/main" val="3366483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03552" y="2602603"/>
            <a:ext cx="6365498" cy="4342500"/>
          </a:xfrm>
        </p:spPr>
        <p:txBody>
          <a:bodyPr anchor="b"/>
          <a:lstStyle>
            <a:lvl1pPr>
              <a:defRPr sz="4843"/>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03552" y="6986185"/>
            <a:ext cx="6365498" cy="2283618"/>
          </a:xfrm>
        </p:spPr>
        <p:txBody>
          <a:bodyPr/>
          <a:lstStyle>
            <a:lvl1pPr marL="0" indent="0">
              <a:buNone/>
              <a:defRPr sz="1937">
                <a:solidFill>
                  <a:schemeClr val="tx1"/>
                </a:solidFill>
              </a:defRPr>
            </a:lvl1pPr>
            <a:lvl2pPr marL="369006" indent="0">
              <a:buNone/>
              <a:defRPr sz="1614">
                <a:solidFill>
                  <a:schemeClr val="tx1">
                    <a:tint val="75000"/>
                  </a:schemeClr>
                </a:solidFill>
              </a:defRPr>
            </a:lvl2pPr>
            <a:lvl3pPr marL="738012" indent="0">
              <a:buNone/>
              <a:defRPr sz="1453">
                <a:solidFill>
                  <a:schemeClr val="tx1">
                    <a:tint val="75000"/>
                  </a:schemeClr>
                </a:solidFill>
              </a:defRPr>
            </a:lvl3pPr>
            <a:lvl4pPr marL="1107018" indent="0">
              <a:buNone/>
              <a:defRPr sz="1291">
                <a:solidFill>
                  <a:schemeClr val="tx1">
                    <a:tint val="75000"/>
                  </a:schemeClr>
                </a:solidFill>
              </a:defRPr>
            </a:lvl4pPr>
            <a:lvl5pPr marL="1476024" indent="0">
              <a:buNone/>
              <a:defRPr sz="1291">
                <a:solidFill>
                  <a:schemeClr val="tx1">
                    <a:tint val="75000"/>
                  </a:schemeClr>
                </a:solidFill>
              </a:defRPr>
            </a:lvl5pPr>
            <a:lvl6pPr marL="1845031" indent="0">
              <a:buNone/>
              <a:defRPr sz="1291">
                <a:solidFill>
                  <a:schemeClr val="tx1">
                    <a:tint val="75000"/>
                  </a:schemeClr>
                </a:solidFill>
              </a:defRPr>
            </a:lvl6pPr>
            <a:lvl7pPr marL="2214037" indent="0">
              <a:buNone/>
              <a:defRPr sz="1291">
                <a:solidFill>
                  <a:schemeClr val="tx1">
                    <a:tint val="75000"/>
                  </a:schemeClr>
                </a:solidFill>
              </a:defRPr>
            </a:lvl7pPr>
            <a:lvl8pPr marL="2583043" indent="0">
              <a:buNone/>
              <a:defRPr sz="1291">
                <a:solidFill>
                  <a:schemeClr val="tx1">
                    <a:tint val="75000"/>
                  </a:schemeClr>
                </a:solidFill>
              </a:defRPr>
            </a:lvl8pPr>
            <a:lvl9pPr marL="2952049" indent="0">
              <a:buNone/>
              <a:defRPr sz="1291">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BF19EAA-57BD-4DED-B634-7342042EF13A}" type="datetimeFigureOut">
              <a:rPr kumimoji="1" lang="ja-JP" altLang="en-US" smtClean="0"/>
              <a:t>2025/5/21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F2D86A-CF03-4BE4-B77F-AD20A183284F}" type="slidenum">
              <a:rPr kumimoji="1" lang="ja-JP" altLang="en-US" smtClean="0"/>
              <a:t>‹#›</a:t>
            </a:fld>
            <a:endParaRPr kumimoji="1" lang="ja-JP" altLang="en-US"/>
          </a:p>
        </p:txBody>
      </p:sp>
    </p:spTree>
    <p:extLst>
      <p:ext uri="{BB962C8B-B14F-4D97-AF65-F5344CB8AC3E}">
        <p14:creationId xmlns:p14="http://schemas.microsoft.com/office/powerpoint/2010/main" val="3597297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07395" y="2779007"/>
            <a:ext cx="3136622" cy="66237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736271" y="2779007"/>
            <a:ext cx="3136622" cy="66237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BF19EAA-57BD-4DED-B634-7342042EF13A}" type="datetimeFigureOut">
              <a:rPr kumimoji="1" lang="ja-JP" altLang="en-US" smtClean="0"/>
              <a:t>2025/5/21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7F2D86A-CF03-4BE4-B77F-AD20A183284F}" type="slidenum">
              <a:rPr kumimoji="1" lang="ja-JP" altLang="en-US" smtClean="0"/>
              <a:t>‹#›</a:t>
            </a:fld>
            <a:endParaRPr kumimoji="1" lang="ja-JP" altLang="en-US"/>
          </a:p>
        </p:txBody>
      </p:sp>
    </p:spTree>
    <p:extLst>
      <p:ext uri="{BB962C8B-B14F-4D97-AF65-F5344CB8AC3E}">
        <p14:creationId xmlns:p14="http://schemas.microsoft.com/office/powerpoint/2010/main" val="3727812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08356" y="555804"/>
            <a:ext cx="6365498" cy="2017801"/>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08357" y="2559104"/>
            <a:ext cx="3122207" cy="1254177"/>
          </a:xfrm>
        </p:spPr>
        <p:txBody>
          <a:bodyPr anchor="b"/>
          <a:lstStyle>
            <a:lvl1pPr marL="0" indent="0">
              <a:buNone/>
              <a:defRPr sz="1937" b="1"/>
            </a:lvl1pPr>
            <a:lvl2pPr marL="369006" indent="0">
              <a:buNone/>
              <a:defRPr sz="1614" b="1"/>
            </a:lvl2pPr>
            <a:lvl3pPr marL="738012" indent="0">
              <a:buNone/>
              <a:defRPr sz="1453" b="1"/>
            </a:lvl3pPr>
            <a:lvl4pPr marL="1107018" indent="0">
              <a:buNone/>
              <a:defRPr sz="1291" b="1"/>
            </a:lvl4pPr>
            <a:lvl5pPr marL="1476024" indent="0">
              <a:buNone/>
              <a:defRPr sz="1291" b="1"/>
            </a:lvl5pPr>
            <a:lvl6pPr marL="1845031" indent="0">
              <a:buNone/>
              <a:defRPr sz="1291" b="1"/>
            </a:lvl6pPr>
            <a:lvl7pPr marL="2214037" indent="0">
              <a:buNone/>
              <a:defRPr sz="1291" b="1"/>
            </a:lvl7pPr>
            <a:lvl8pPr marL="2583043" indent="0">
              <a:buNone/>
              <a:defRPr sz="1291" b="1"/>
            </a:lvl8pPr>
            <a:lvl9pPr marL="2952049" indent="0">
              <a:buNone/>
              <a:defRPr sz="1291" b="1"/>
            </a:lvl9pPr>
          </a:lstStyle>
          <a:p>
            <a:pPr lvl="0"/>
            <a:r>
              <a:rPr lang="ja-JP" altLang="en-US"/>
              <a:t>マスター テキストの書式設定</a:t>
            </a:r>
          </a:p>
        </p:txBody>
      </p:sp>
      <p:sp>
        <p:nvSpPr>
          <p:cNvPr id="4" name="Content Placeholder 3"/>
          <p:cNvSpPr>
            <a:spLocks noGrp="1"/>
          </p:cNvSpPr>
          <p:nvPr>
            <p:ph sz="half" idx="2"/>
          </p:nvPr>
        </p:nvSpPr>
        <p:spPr>
          <a:xfrm>
            <a:off x="508357" y="3813281"/>
            <a:ext cx="3122207" cy="56087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736271" y="2559104"/>
            <a:ext cx="3137584" cy="1254177"/>
          </a:xfrm>
        </p:spPr>
        <p:txBody>
          <a:bodyPr anchor="b"/>
          <a:lstStyle>
            <a:lvl1pPr marL="0" indent="0">
              <a:buNone/>
              <a:defRPr sz="1937" b="1"/>
            </a:lvl1pPr>
            <a:lvl2pPr marL="369006" indent="0">
              <a:buNone/>
              <a:defRPr sz="1614" b="1"/>
            </a:lvl2pPr>
            <a:lvl3pPr marL="738012" indent="0">
              <a:buNone/>
              <a:defRPr sz="1453" b="1"/>
            </a:lvl3pPr>
            <a:lvl4pPr marL="1107018" indent="0">
              <a:buNone/>
              <a:defRPr sz="1291" b="1"/>
            </a:lvl4pPr>
            <a:lvl5pPr marL="1476024" indent="0">
              <a:buNone/>
              <a:defRPr sz="1291" b="1"/>
            </a:lvl5pPr>
            <a:lvl6pPr marL="1845031" indent="0">
              <a:buNone/>
              <a:defRPr sz="1291" b="1"/>
            </a:lvl6pPr>
            <a:lvl7pPr marL="2214037" indent="0">
              <a:buNone/>
              <a:defRPr sz="1291" b="1"/>
            </a:lvl7pPr>
            <a:lvl8pPr marL="2583043" indent="0">
              <a:buNone/>
              <a:defRPr sz="1291" b="1"/>
            </a:lvl8pPr>
            <a:lvl9pPr marL="2952049" indent="0">
              <a:buNone/>
              <a:defRPr sz="1291" b="1"/>
            </a:lvl9pPr>
          </a:lstStyle>
          <a:p>
            <a:pPr lvl="0"/>
            <a:r>
              <a:rPr lang="ja-JP" altLang="en-US"/>
              <a:t>マスター テキストの書式設定</a:t>
            </a:r>
          </a:p>
        </p:txBody>
      </p:sp>
      <p:sp>
        <p:nvSpPr>
          <p:cNvPr id="6" name="Content Placeholder 5"/>
          <p:cNvSpPr>
            <a:spLocks noGrp="1"/>
          </p:cNvSpPr>
          <p:nvPr>
            <p:ph sz="quarter" idx="4"/>
          </p:nvPr>
        </p:nvSpPr>
        <p:spPr>
          <a:xfrm>
            <a:off x="3736271" y="3813281"/>
            <a:ext cx="3137584" cy="56087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BF19EAA-57BD-4DED-B634-7342042EF13A}" type="datetimeFigureOut">
              <a:rPr kumimoji="1" lang="ja-JP" altLang="en-US" smtClean="0"/>
              <a:t>2025/5/21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7F2D86A-CF03-4BE4-B77F-AD20A183284F}" type="slidenum">
              <a:rPr kumimoji="1" lang="ja-JP" altLang="en-US" smtClean="0"/>
              <a:t>‹#›</a:t>
            </a:fld>
            <a:endParaRPr kumimoji="1" lang="ja-JP" altLang="en-US"/>
          </a:p>
        </p:txBody>
      </p:sp>
    </p:spTree>
    <p:extLst>
      <p:ext uri="{BB962C8B-B14F-4D97-AF65-F5344CB8AC3E}">
        <p14:creationId xmlns:p14="http://schemas.microsoft.com/office/powerpoint/2010/main" val="907587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BF19EAA-57BD-4DED-B634-7342042EF13A}" type="datetimeFigureOut">
              <a:rPr kumimoji="1" lang="ja-JP" altLang="en-US" smtClean="0"/>
              <a:t>2025/5/21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7F2D86A-CF03-4BE4-B77F-AD20A183284F}" type="slidenum">
              <a:rPr kumimoji="1" lang="ja-JP" altLang="en-US" smtClean="0"/>
              <a:t>‹#›</a:t>
            </a:fld>
            <a:endParaRPr kumimoji="1" lang="ja-JP" altLang="en-US"/>
          </a:p>
        </p:txBody>
      </p:sp>
    </p:spTree>
    <p:extLst>
      <p:ext uri="{BB962C8B-B14F-4D97-AF65-F5344CB8AC3E}">
        <p14:creationId xmlns:p14="http://schemas.microsoft.com/office/powerpoint/2010/main" val="4181243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F19EAA-57BD-4DED-B634-7342042EF13A}" type="datetimeFigureOut">
              <a:rPr kumimoji="1" lang="ja-JP" altLang="en-US" smtClean="0"/>
              <a:t>2025/5/21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7F2D86A-CF03-4BE4-B77F-AD20A183284F}" type="slidenum">
              <a:rPr kumimoji="1" lang="ja-JP" altLang="en-US" smtClean="0"/>
              <a:t>‹#›</a:t>
            </a:fld>
            <a:endParaRPr kumimoji="1" lang="ja-JP" altLang="en-US"/>
          </a:p>
        </p:txBody>
      </p:sp>
    </p:spTree>
    <p:extLst>
      <p:ext uri="{BB962C8B-B14F-4D97-AF65-F5344CB8AC3E}">
        <p14:creationId xmlns:p14="http://schemas.microsoft.com/office/powerpoint/2010/main" val="3718865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08356" y="695960"/>
            <a:ext cx="2380335" cy="2435860"/>
          </a:xfrm>
        </p:spPr>
        <p:txBody>
          <a:bodyPr anchor="b"/>
          <a:lstStyle>
            <a:lvl1pPr>
              <a:defRPr sz="2583"/>
            </a:lvl1pPr>
          </a:lstStyle>
          <a:p>
            <a:r>
              <a:rPr lang="ja-JP" altLang="en-US"/>
              <a:t>マスター タイトルの書式設定</a:t>
            </a:r>
            <a:endParaRPr lang="en-US" dirty="0"/>
          </a:p>
        </p:txBody>
      </p:sp>
      <p:sp>
        <p:nvSpPr>
          <p:cNvPr id="3" name="Content Placeholder 2"/>
          <p:cNvSpPr>
            <a:spLocks noGrp="1"/>
          </p:cNvSpPr>
          <p:nvPr>
            <p:ph idx="1"/>
          </p:nvPr>
        </p:nvSpPr>
        <p:spPr>
          <a:xfrm>
            <a:off x="3137584" y="1503083"/>
            <a:ext cx="3736271" cy="7418740"/>
          </a:xfrm>
        </p:spPr>
        <p:txBody>
          <a:bodyPr/>
          <a:lstStyle>
            <a:lvl1pPr>
              <a:defRPr sz="2583"/>
            </a:lvl1pPr>
            <a:lvl2pPr>
              <a:defRPr sz="2260"/>
            </a:lvl2pPr>
            <a:lvl3pPr>
              <a:defRPr sz="1937"/>
            </a:lvl3pPr>
            <a:lvl4pPr>
              <a:defRPr sz="1614"/>
            </a:lvl4pPr>
            <a:lvl5pPr>
              <a:defRPr sz="1614"/>
            </a:lvl5pPr>
            <a:lvl6pPr>
              <a:defRPr sz="1614"/>
            </a:lvl6pPr>
            <a:lvl7pPr>
              <a:defRPr sz="1614"/>
            </a:lvl7pPr>
            <a:lvl8pPr>
              <a:defRPr sz="1614"/>
            </a:lvl8pPr>
            <a:lvl9pPr>
              <a:defRPr sz="1614"/>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08356" y="3131820"/>
            <a:ext cx="2380335" cy="5802084"/>
          </a:xfrm>
        </p:spPr>
        <p:txBody>
          <a:bodyPr/>
          <a:lstStyle>
            <a:lvl1pPr marL="0" indent="0">
              <a:buNone/>
              <a:defRPr sz="1291"/>
            </a:lvl1pPr>
            <a:lvl2pPr marL="369006" indent="0">
              <a:buNone/>
              <a:defRPr sz="1130"/>
            </a:lvl2pPr>
            <a:lvl3pPr marL="738012" indent="0">
              <a:buNone/>
              <a:defRPr sz="969"/>
            </a:lvl3pPr>
            <a:lvl4pPr marL="1107018" indent="0">
              <a:buNone/>
              <a:defRPr sz="807"/>
            </a:lvl4pPr>
            <a:lvl5pPr marL="1476024" indent="0">
              <a:buNone/>
              <a:defRPr sz="807"/>
            </a:lvl5pPr>
            <a:lvl6pPr marL="1845031" indent="0">
              <a:buNone/>
              <a:defRPr sz="807"/>
            </a:lvl6pPr>
            <a:lvl7pPr marL="2214037" indent="0">
              <a:buNone/>
              <a:defRPr sz="807"/>
            </a:lvl7pPr>
            <a:lvl8pPr marL="2583043" indent="0">
              <a:buNone/>
              <a:defRPr sz="807"/>
            </a:lvl8pPr>
            <a:lvl9pPr marL="2952049" indent="0">
              <a:buNone/>
              <a:defRPr sz="80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BF19EAA-57BD-4DED-B634-7342042EF13A}" type="datetimeFigureOut">
              <a:rPr kumimoji="1" lang="ja-JP" altLang="en-US" smtClean="0"/>
              <a:t>2025/5/21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7F2D86A-CF03-4BE4-B77F-AD20A183284F}" type="slidenum">
              <a:rPr kumimoji="1" lang="ja-JP" altLang="en-US" smtClean="0"/>
              <a:t>‹#›</a:t>
            </a:fld>
            <a:endParaRPr kumimoji="1" lang="ja-JP" altLang="en-US"/>
          </a:p>
        </p:txBody>
      </p:sp>
    </p:spTree>
    <p:extLst>
      <p:ext uri="{BB962C8B-B14F-4D97-AF65-F5344CB8AC3E}">
        <p14:creationId xmlns:p14="http://schemas.microsoft.com/office/powerpoint/2010/main" val="2233445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08356" y="695960"/>
            <a:ext cx="2380335" cy="2435860"/>
          </a:xfrm>
        </p:spPr>
        <p:txBody>
          <a:bodyPr anchor="b"/>
          <a:lstStyle>
            <a:lvl1pPr>
              <a:defRPr sz="2583"/>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137584" y="1503083"/>
            <a:ext cx="3736271" cy="7418740"/>
          </a:xfrm>
        </p:spPr>
        <p:txBody>
          <a:bodyPr anchor="t"/>
          <a:lstStyle>
            <a:lvl1pPr marL="0" indent="0">
              <a:buNone/>
              <a:defRPr sz="2583"/>
            </a:lvl1pPr>
            <a:lvl2pPr marL="369006" indent="0">
              <a:buNone/>
              <a:defRPr sz="2260"/>
            </a:lvl2pPr>
            <a:lvl3pPr marL="738012" indent="0">
              <a:buNone/>
              <a:defRPr sz="1937"/>
            </a:lvl3pPr>
            <a:lvl4pPr marL="1107018" indent="0">
              <a:buNone/>
              <a:defRPr sz="1614"/>
            </a:lvl4pPr>
            <a:lvl5pPr marL="1476024" indent="0">
              <a:buNone/>
              <a:defRPr sz="1614"/>
            </a:lvl5pPr>
            <a:lvl6pPr marL="1845031" indent="0">
              <a:buNone/>
              <a:defRPr sz="1614"/>
            </a:lvl6pPr>
            <a:lvl7pPr marL="2214037" indent="0">
              <a:buNone/>
              <a:defRPr sz="1614"/>
            </a:lvl7pPr>
            <a:lvl8pPr marL="2583043" indent="0">
              <a:buNone/>
              <a:defRPr sz="1614"/>
            </a:lvl8pPr>
            <a:lvl9pPr marL="2952049" indent="0">
              <a:buNone/>
              <a:defRPr sz="1614"/>
            </a:lvl9pPr>
          </a:lstStyle>
          <a:p>
            <a:r>
              <a:rPr lang="ja-JP" altLang="en-US"/>
              <a:t>図を追加</a:t>
            </a:r>
            <a:endParaRPr lang="en-US" dirty="0"/>
          </a:p>
        </p:txBody>
      </p:sp>
      <p:sp>
        <p:nvSpPr>
          <p:cNvPr id="4" name="Text Placeholder 3"/>
          <p:cNvSpPr>
            <a:spLocks noGrp="1"/>
          </p:cNvSpPr>
          <p:nvPr>
            <p:ph type="body" sz="half" idx="2"/>
          </p:nvPr>
        </p:nvSpPr>
        <p:spPr>
          <a:xfrm>
            <a:off x="508356" y="3131820"/>
            <a:ext cx="2380335" cy="5802084"/>
          </a:xfrm>
        </p:spPr>
        <p:txBody>
          <a:bodyPr/>
          <a:lstStyle>
            <a:lvl1pPr marL="0" indent="0">
              <a:buNone/>
              <a:defRPr sz="1291"/>
            </a:lvl1pPr>
            <a:lvl2pPr marL="369006" indent="0">
              <a:buNone/>
              <a:defRPr sz="1130"/>
            </a:lvl2pPr>
            <a:lvl3pPr marL="738012" indent="0">
              <a:buNone/>
              <a:defRPr sz="969"/>
            </a:lvl3pPr>
            <a:lvl4pPr marL="1107018" indent="0">
              <a:buNone/>
              <a:defRPr sz="807"/>
            </a:lvl4pPr>
            <a:lvl5pPr marL="1476024" indent="0">
              <a:buNone/>
              <a:defRPr sz="807"/>
            </a:lvl5pPr>
            <a:lvl6pPr marL="1845031" indent="0">
              <a:buNone/>
              <a:defRPr sz="807"/>
            </a:lvl6pPr>
            <a:lvl7pPr marL="2214037" indent="0">
              <a:buNone/>
              <a:defRPr sz="807"/>
            </a:lvl7pPr>
            <a:lvl8pPr marL="2583043" indent="0">
              <a:buNone/>
              <a:defRPr sz="807"/>
            </a:lvl8pPr>
            <a:lvl9pPr marL="2952049" indent="0">
              <a:buNone/>
              <a:defRPr sz="80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BF19EAA-57BD-4DED-B634-7342042EF13A}" type="datetimeFigureOut">
              <a:rPr kumimoji="1" lang="ja-JP" altLang="en-US" smtClean="0"/>
              <a:t>2025/5/21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7F2D86A-CF03-4BE4-B77F-AD20A183284F}" type="slidenum">
              <a:rPr kumimoji="1" lang="ja-JP" altLang="en-US" smtClean="0"/>
              <a:t>‹#›</a:t>
            </a:fld>
            <a:endParaRPr kumimoji="1" lang="ja-JP" altLang="en-US"/>
          </a:p>
        </p:txBody>
      </p:sp>
    </p:spTree>
    <p:extLst>
      <p:ext uri="{BB962C8B-B14F-4D97-AF65-F5344CB8AC3E}">
        <p14:creationId xmlns:p14="http://schemas.microsoft.com/office/powerpoint/2010/main" val="690656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7395" y="555804"/>
            <a:ext cx="6365498" cy="2017801"/>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07395" y="2779007"/>
            <a:ext cx="6365498" cy="662370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07395" y="9675780"/>
            <a:ext cx="1660565" cy="555801"/>
          </a:xfrm>
          <a:prstGeom prst="rect">
            <a:avLst/>
          </a:prstGeom>
        </p:spPr>
        <p:txBody>
          <a:bodyPr vert="horz" lIns="91440" tIns="45720" rIns="91440" bIns="45720" rtlCol="0" anchor="ctr"/>
          <a:lstStyle>
            <a:lvl1pPr algn="l">
              <a:defRPr sz="969">
                <a:solidFill>
                  <a:schemeClr val="tx1">
                    <a:tint val="75000"/>
                  </a:schemeClr>
                </a:solidFill>
              </a:defRPr>
            </a:lvl1pPr>
          </a:lstStyle>
          <a:p>
            <a:fld id="{ABF19EAA-57BD-4DED-B634-7342042EF13A}" type="datetimeFigureOut">
              <a:rPr kumimoji="1" lang="ja-JP" altLang="en-US" smtClean="0"/>
              <a:t>2025/5/21</a:t>
            </a:fld>
            <a:endParaRPr kumimoji="1" lang="ja-JP" altLang="en-US"/>
          </a:p>
        </p:txBody>
      </p:sp>
      <p:sp>
        <p:nvSpPr>
          <p:cNvPr id="5" name="Footer Placeholder 4"/>
          <p:cNvSpPr>
            <a:spLocks noGrp="1"/>
          </p:cNvSpPr>
          <p:nvPr>
            <p:ph type="ftr" sz="quarter" idx="3"/>
          </p:nvPr>
        </p:nvSpPr>
        <p:spPr>
          <a:xfrm>
            <a:off x="2444721" y="9675780"/>
            <a:ext cx="2490847" cy="555801"/>
          </a:xfrm>
          <a:prstGeom prst="rect">
            <a:avLst/>
          </a:prstGeom>
        </p:spPr>
        <p:txBody>
          <a:bodyPr vert="horz" lIns="91440" tIns="45720" rIns="91440" bIns="45720" rtlCol="0" anchor="ctr"/>
          <a:lstStyle>
            <a:lvl1pPr algn="ctr">
              <a:defRPr sz="969">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212328" y="9675780"/>
            <a:ext cx="1660565" cy="555801"/>
          </a:xfrm>
          <a:prstGeom prst="rect">
            <a:avLst/>
          </a:prstGeom>
        </p:spPr>
        <p:txBody>
          <a:bodyPr vert="horz" lIns="91440" tIns="45720" rIns="91440" bIns="45720" rtlCol="0" anchor="ctr"/>
          <a:lstStyle>
            <a:lvl1pPr algn="r">
              <a:defRPr sz="969">
                <a:solidFill>
                  <a:schemeClr val="tx1">
                    <a:tint val="75000"/>
                  </a:schemeClr>
                </a:solidFill>
              </a:defRPr>
            </a:lvl1pPr>
          </a:lstStyle>
          <a:p>
            <a:fld id="{17F2D86A-CF03-4BE4-B77F-AD20A183284F}" type="slidenum">
              <a:rPr kumimoji="1" lang="ja-JP" altLang="en-US" smtClean="0"/>
              <a:t>‹#›</a:t>
            </a:fld>
            <a:endParaRPr kumimoji="1" lang="ja-JP" altLang="en-US"/>
          </a:p>
        </p:txBody>
      </p:sp>
    </p:spTree>
    <p:extLst>
      <p:ext uri="{BB962C8B-B14F-4D97-AF65-F5344CB8AC3E}">
        <p14:creationId xmlns:p14="http://schemas.microsoft.com/office/powerpoint/2010/main" val="22689357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738012" rtl="0" eaLnBrk="1" latinLnBrk="0" hangingPunct="1">
        <a:lnSpc>
          <a:spcPct val="90000"/>
        </a:lnSpc>
        <a:spcBef>
          <a:spcPct val="0"/>
        </a:spcBef>
        <a:buNone/>
        <a:defRPr kumimoji="1" sz="3551" kern="1200">
          <a:solidFill>
            <a:schemeClr val="tx1"/>
          </a:solidFill>
          <a:latin typeface="+mj-lt"/>
          <a:ea typeface="+mj-ea"/>
          <a:cs typeface="+mj-cs"/>
        </a:defRPr>
      </a:lvl1pPr>
    </p:titleStyle>
    <p:bodyStyle>
      <a:lvl1pPr marL="184503" indent="-184503" algn="l" defTabSz="738012" rtl="0" eaLnBrk="1" latinLnBrk="0" hangingPunct="1">
        <a:lnSpc>
          <a:spcPct val="90000"/>
        </a:lnSpc>
        <a:spcBef>
          <a:spcPts val="807"/>
        </a:spcBef>
        <a:buFont typeface="Arial" panose="020B0604020202020204" pitchFamily="34" charset="0"/>
        <a:buChar char="•"/>
        <a:defRPr kumimoji="1" sz="2260" kern="1200">
          <a:solidFill>
            <a:schemeClr val="tx1"/>
          </a:solidFill>
          <a:latin typeface="+mn-lt"/>
          <a:ea typeface="+mn-ea"/>
          <a:cs typeface="+mn-cs"/>
        </a:defRPr>
      </a:lvl1pPr>
      <a:lvl2pPr marL="553509" indent="-184503" algn="l" defTabSz="738012" rtl="0" eaLnBrk="1" latinLnBrk="0" hangingPunct="1">
        <a:lnSpc>
          <a:spcPct val="90000"/>
        </a:lnSpc>
        <a:spcBef>
          <a:spcPts val="404"/>
        </a:spcBef>
        <a:buFont typeface="Arial" panose="020B0604020202020204" pitchFamily="34" charset="0"/>
        <a:buChar char="•"/>
        <a:defRPr kumimoji="1" sz="1937" kern="1200">
          <a:solidFill>
            <a:schemeClr val="tx1"/>
          </a:solidFill>
          <a:latin typeface="+mn-lt"/>
          <a:ea typeface="+mn-ea"/>
          <a:cs typeface="+mn-cs"/>
        </a:defRPr>
      </a:lvl2pPr>
      <a:lvl3pPr marL="922515" indent="-184503" algn="l" defTabSz="738012" rtl="0" eaLnBrk="1" latinLnBrk="0" hangingPunct="1">
        <a:lnSpc>
          <a:spcPct val="90000"/>
        </a:lnSpc>
        <a:spcBef>
          <a:spcPts val="404"/>
        </a:spcBef>
        <a:buFont typeface="Arial" panose="020B0604020202020204" pitchFamily="34" charset="0"/>
        <a:buChar char="•"/>
        <a:defRPr kumimoji="1" sz="1614" kern="1200">
          <a:solidFill>
            <a:schemeClr val="tx1"/>
          </a:solidFill>
          <a:latin typeface="+mn-lt"/>
          <a:ea typeface="+mn-ea"/>
          <a:cs typeface="+mn-cs"/>
        </a:defRPr>
      </a:lvl3pPr>
      <a:lvl4pPr marL="1291521" indent="-184503" algn="l" defTabSz="738012" rtl="0" eaLnBrk="1" latinLnBrk="0" hangingPunct="1">
        <a:lnSpc>
          <a:spcPct val="90000"/>
        </a:lnSpc>
        <a:spcBef>
          <a:spcPts val="404"/>
        </a:spcBef>
        <a:buFont typeface="Arial" panose="020B0604020202020204" pitchFamily="34" charset="0"/>
        <a:buChar char="•"/>
        <a:defRPr kumimoji="1" sz="1453" kern="1200">
          <a:solidFill>
            <a:schemeClr val="tx1"/>
          </a:solidFill>
          <a:latin typeface="+mn-lt"/>
          <a:ea typeface="+mn-ea"/>
          <a:cs typeface="+mn-cs"/>
        </a:defRPr>
      </a:lvl4pPr>
      <a:lvl5pPr marL="1660528" indent="-184503" algn="l" defTabSz="738012" rtl="0" eaLnBrk="1" latinLnBrk="0" hangingPunct="1">
        <a:lnSpc>
          <a:spcPct val="90000"/>
        </a:lnSpc>
        <a:spcBef>
          <a:spcPts val="404"/>
        </a:spcBef>
        <a:buFont typeface="Arial" panose="020B0604020202020204" pitchFamily="34" charset="0"/>
        <a:buChar char="•"/>
        <a:defRPr kumimoji="1" sz="1453" kern="1200">
          <a:solidFill>
            <a:schemeClr val="tx1"/>
          </a:solidFill>
          <a:latin typeface="+mn-lt"/>
          <a:ea typeface="+mn-ea"/>
          <a:cs typeface="+mn-cs"/>
        </a:defRPr>
      </a:lvl5pPr>
      <a:lvl6pPr marL="2029534" indent="-184503" algn="l" defTabSz="738012" rtl="0" eaLnBrk="1" latinLnBrk="0" hangingPunct="1">
        <a:lnSpc>
          <a:spcPct val="90000"/>
        </a:lnSpc>
        <a:spcBef>
          <a:spcPts val="404"/>
        </a:spcBef>
        <a:buFont typeface="Arial" panose="020B0604020202020204" pitchFamily="34" charset="0"/>
        <a:buChar char="•"/>
        <a:defRPr kumimoji="1" sz="1453" kern="1200">
          <a:solidFill>
            <a:schemeClr val="tx1"/>
          </a:solidFill>
          <a:latin typeface="+mn-lt"/>
          <a:ea typeface="+mn-ea"/>
          <a:cs typeface="+mn-cs"/>
        </a:defRPr>
      </a:lvl6pPr>
      <a:lvl7pPr marL="2398540" indent="-184503" algn="l" defTabSz="738012" rtl="0" eaLnBrk="1" latinLnBrk="0" hangingPunct="1">
        <a:lnSpc>
          <a:spcPct val="90000"/>
        </a:lnSpc>
        <a:spcBef>
          <a:spcPts val="404"/>
        </a:spcBef>
        <a:buFont typeface="Arial" panose="020B0604020202020204" pitchFamily="34" charset="0"/>
        <a:buChar char="•"/>
        <a:defRPr kumimoji="1" sz="1453" kern="1200">
          <a:solidFill>
            <a:schemeClr val="tx1"/>
          </a:solidFill>
          <a:latin typeface="+mn-lt"/>
          <a:ea typeface="+mn-ea"/>
          <a:cs typeface="+mn-cs"/>
        </a:defRPr>
      </a:lvl7pPr>
      <a:lvl8pPr marL="2767546" indent="-184503" algn="l" defTabSz="738012" rtl="0" eaLnBrk="1" latinLnBrk="0" hangingPunct="1">
        <a:lnSpc>
          <a:spcPct val="90000"/>
        </a:lnSpc>
        <a:spcBef>
          <a:spcPts val="404"/>
        </a:spcBef>
        <a:buFont typeface="Arial" panose="020B0604020202020204" pitchFamily="34" charset="0"/>
        <a:buChar char="•"/>
        <a:defRPr kumimoji="1" sz="1453" kern="1200">
          <a:solidFill>
            <a:schemeClr val="tx1"/>
          </a:solidFill>
          <a:latin typeface="+mn-lt"/>
          <a:ea typeface="+mn-ea"/>
          <a:cs typeface="+mn-cs"/>
        </a:defRPr>
      </a:lvl8pPr>
      <a:lvl9pPr marL="3136552" indent="-184503" algn="l" defTabSz="738012" rtl="0" eaLnBrk="1" latinLnBrk="0" hangingPunct="1">
        <a:lnSpc>
          <a:spcPct val="90000"/>
        </a:lnSpc>
        <a:spcBef>
          <a:spcPts val="404"/>
        </a:spcBef>
        <a:buFont typeface="Arial" panose="020B0604020202020204" pitchFamily="34" charset="0"/>
        <a:buChar char="•"/>
        <a:defRPr kumimoji="1" sz="1453" kern="1200">
          <a:solidFill>
            <a:schemeClr val="tx1"/>
          </a:solidFill>
          <a:latin typeface="+mn-lt"/>
          <a:ea typeface="+mn-ea"/>
          <a:cs typeface="+mn-cs"/>
        </a:defRPr>
      </a:lvl9pPr>
    </p:bodyStyle>
    <p:otherStyle>
      <a:defPPr>
        <a:defRPr lang="en-US"/>
      </a:defPPr>
      <a:lvl1pPr marL="0" algn="l" defTabSz="738012" rtl="0" eaLnBrk="1" latinLnBrk="0" hangingPunct="1">
        <a:defRPr kumimoji="1" sz="1453" kern="1200">
          <a:solidFill>
            <a:schemeClr val="tx1"/>
          </a:solidFill>
          <a:latin typeface="+mn-lt"/>
          <a:ea typeface="+mn-ea"/>
          <a:cs typeface="+mn-cs"/>
        </a:defRPr>
      </a:lvl1pPr>
      <a:lvl2pPr marL="369006" algn="l" defTabSz="738012" rtl="0" eaLnBrk="1" latinLnBrk="0" hangingPunct="1">
        <a:defRPr kumimoji="1" sz="1453" kern="1200">
          <a:solidFill>
            <a:schemeClr val="tx1"/>
          </a:solidFill>
          <a:latin typeface="+mn-lt"/>
          <a:ea typeface="+mn-ea"/>
          <a:cs typeface="+mn-cs"/>
        </a:defRPr>
      </a:lvl2pPr>
      <a:lvl3pPr marL="738012" algn="l" defTabSz="738012" rtl="0" eaLnBrk="1" latinLnBrk="0" hangingPunct="1">
        <a:defRPr kumimoji="1" sz="1453" kern="1200">
          <a:solidFill>
            <a:schemeClr val="tx1"/>
          </a:solidFill>
          <a:latin typeface="+mn-lt"/>
          <a:ea typeface="+mn-ea"/>
          <a:cs typeface="+mn-cs"/>
        </a:defRPr>
      </a:lvl3pPr>
      <a:lvl4pPr marL="1107018" algn="l" defTabSz="738012" rtl="0" eaLnBrk="1" latinLnBrk="0" hangingPunct="1">
        <a:defRPr kumimoji="1" sz="1453" kern="1200">
          <a:solidFill>
            <a:schemeClr val="tx1"/>
          </a:solidFill>
          <a:latin typeface="+mn-lt"/>
          <a:ea typeface="+mn-ea"/>
          <a:cs typeface="+mn-cs"/>
        </a:defRPr>
      </a:lvl4pPr>
      <a:lvl5pPr marL="1476024" algn="l" defTabSz="738012" rtl="0" eaLnBrk="1" latinLnBrk="0" hangingPunct="1">
        <a:defRPr kumimoji="1" sz="1453" kern="1200">
          <a:solidFill>
            <a:schemeClr val="tx1"/>
          </a:solidFill>
          <a:latin typeface="+mn-lt"/>
          <a:ea typeface="+mn-ea"/>
          <a:cs typeface="+mn-cs"/>
        </a:defRPr>
      </a:lvl5pPr>
      <a:lvl6pPr marL="1845031" algn="l" defTabSz="738012" rtl="0" eaLnBrk="1" latinLnBrk="0" hangingPunct="1">
        <a:defRPr kumimoji="1" sz="1453" kern="1200">
          <a:solidFill>
            <a:schemeClr val="tx1"/>
          </a:solidFill>
          <a:latin typeface="+mn-lt"/>
          <a:ea typeface="+mn-ea"/>
          <a:cs typeface="+mn-cs"/>
        </a:defRPr>
      </a:lvl6pPr>
      <a:lvl7pPr marL="2214037" algn="l" defTabSz="738012" rtl="0" eaLnBrk="1" latinLnBrk="0" hangingPunct="1">
        <a:defRPr kumimoji="1" sz="1453" kern="1200">
          <a:solidFill>
            <a:schemeClr val="tx1"/>
          </a:solidFill>
          <a:latin typeface="+mn-lt"/>
          <a:ea typeface="+mn-ea"/>
          <a:cs typeface="+mn-cs"/>
        </a:defRPr>
      </a:lvl7pPr>
      <a:lvl8pPr marL="2583043" algn="l" defTabSz="738012" rtl="0" eaLnBrk="1" latinLnBrk="0" hangingPunct="1">
        <a:defRPr kumimoji="1" sz="1453" kern="1200">
          <a:solidFill>
            <a:schemeClr val="tx1"/>
          </a:solidFill>
          <a:latin typeface="+mn-lt"/>
          <a:ea typeface="+mn-ea"/>
          <a:cs typeface="+mn-cs"/>
        </a:defRPr>
      </a:lvl8pPr>
      <a:lvl9pPr marL="2952049" algn="l" defTabSz="738012" rtl="0" eaLnBrk="1" latinLnBrk="0" hangingPunct="1">
        <a:defRPr kumimoji="1" sz="145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gif"/><Relationship Id="rId5" Type="http://schemas.openxmlformats.org/officeDocument/2006/relationships/image" Target="../media/image4.png"/><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a:blip r:embed="rId2"/>
          <a:stretch>
            <a:fillRect/>
          </a:stretch>
        </p:blipFill>
        <p:spPr>
          <a:xfrm>
            <a:off x="-13254" y="-19278"/>
            <a:ext cx="7524487" cy="10458678"/>
          </a:xfrm>
          <a:prstGeom prst="rect">
            <a:avLst/>
          </a:prstGeom>
        </p:spPr>
      </p:pic>
      <p:sp>
        <p:nvSpPr>
          <p:cNvPr id="10" name="角丸四角形 9"/>
          <p:cNvSpPr/>
          <p:nvPr/>
        </p:nvSpPr>
        <p:spPr>
          <a:xfrm>
            <a:off x="348916" y="456969"/>
            <a:ext cx="6605337" cy="7551854"/>
          </a:xfrm>
          <a:prstGeom prst="roundRect">
            <a:avLst>
              <a:gd name="adj" fmla="val 2252"/>
            </a:avLst>
          </a:prstGeom>
          <a:solidFill>
            <a:schemeClr val="bg1"/>
          </a:solidFill>
        </p:spPr>
        <p:style>
          <a:lnRef idx="3">
            <a:schemeClr val="lt1"/>
          </a:lnRef>
          <a:fillRef idx="1">
            <a:schemeClr val="accent6"/>
          </a:fillRef>
          <a:effectRef idx="1">
            <a:schemeClr val="accent6"/>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altLang="en-US" sz="1100" dirty="0">
                <a:solidFill>
                  <a:schemeClr val="tx1"/>
                </a:solidFill>
                <a:latin typeface="メイリオ" panose="020B0604030504040204" pitchFamily="50" charset="-128"/>
                <a:ea typeface="メイリオ" panose="020B0604030504040204" pitchFamily="50" charset="-128"/>
              </a:rPr>
              <a:t>相談・申請窓口一覧</a:t>
            </a:r>
            <a:endParaRPr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6" name="角丸四角形 5"/>
          <p:cNvSpPr/>
          <p:nvPr/>
        </p:nvSpPr>
        <p:spPr>
          <a:xfrm>
            <a:off x="348916" y="8365752"/>
            <a:ext cx="6605337" cy="1716718"/>
          </a:xfrm>
          <a:prstGeom prst="roundRect">
            <a:avLst>
              <a:gd name="adj" fmla="val 5166"/>
            </a:avLst>
          </a:prstGeom>
          <a:solidFill>
            <a:schemeClr val="bg1"/>
          </a:solidFill>
        </p:spPr>
        <p:style>
          <a:lnRef idx="3">
            <a:schemeClr val="lt1"/>
          </a:lnRef>
          <a:fillRef idx="1">
            <a:schemeClr val="accent6"/>
          </a:fillRef>
          <a:effectRef idx="1">
            <a:schemeClr val="accent6"/>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l">
              <a:spcAft>
                <a:spcPts val="0"/>
              </a:spcAft>
            </a:pPr>
            <a:endParaRPr lang="en-US" sz="400" b="1" u="sng" kern="100" dirty="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p>
            <a:pPr algn="ctr">
              <a:spcAft>
                <a:spcPts val="0"/>
              </a:spcAft>
            </a:pPr>
            <a:r>
              <a:rPr lang="ja-JP" altLang="en-US" sz="1800" b="1"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注意）不正受給への対応について</a:t>
            </a:r>
            <a:endParaRPr lang="en-US" altLang="ja-JP" sz="1800" b="1"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endParaRPr>
          </a:p>
          <a:p>
            <a:endParaRPr lang="en-US" altLang="ja-JP" sz="1050" dirty="0">
              <a:solidFill>
                <a:schemeClr val="tx1"/>
              </a:solidFill>
              <a:latin typeface="メイリオ" panose="020B0604030504040204" pitchFamily="50" charset="-128"/>
              <a:ea typeface="メイリオ" panose="020B0604030504040204" pitchFamily="50" charset="-128"/>
            </a:endParaRPr>
          </a:p>
          <a:p>
            <a:pPr>
              <a:lnSpc>
                <a:spcPct val="110000"/>
              </a:lnSpc>
            </a:pPr>
            <a:r>
              <a:rPr lang="ja-JP" altLang="en-US" sz="1050" dirty="0">
                <a:solidFill>
                  <a:schemeClr val="tx1"/>
                </a:solidFill>
                <a:latin typeface="メイリオ" panose="020B0604030504040204" pitchFamily="50" charset="-128"/>
                <a:ea typeface="メイリオ" panose="020B0604030504040204" pitchFamily="50" charset="-128"/>
              </a:rPr>
              <a:t>　　助成金の受給後に不正受給が発覚した場合、受給した助成金の返還に加え、延滞金、返還額の２割　</a:t>
            </a:r>
            <a:endParaRPr lang="en-US" altLang="ja-JP" sz="1050" dirty="0">
              <a:solidFill>
                <a:schemeClr val="tx1"/>
              </a:solidFill>
              <a:latin typeface="メイリオ" panose="020B0604030504040204" pitchFamily="50" charset="-128"/>
              <a:ea typeface="メイリオ" panose="020B0604030504040204" pitchFamily="50" charset="-128"/>
            </a:endParaRPr>
          </a:p>
          <a:p>
            <a:pPr>
              <a:lnSpc>
                <a:spcPct val="110000"/>
              </a:lnSpc>
            </a:pPr>
            <a:r>
              <a:rPr lang="ja-JP" altLang="en-US" sz="1050" dirty="0">
                <a:solidFill>
                  <a:schemeClr val="tx1"/>
                </a:solidFill>
                <a:latin typeface="メイリオ" panose="020B0604030504040204" pitchFamily="50" charset="-128"/>
                <a:ea typeface="メイリオ" panose="020B0604030504040204" pitchFamily="50" charset="-128"/>
              </a:rPr>
              <a:t>　に相当する額を支払う義務を負うほか、事業主名の公表、一定期間の各種助成金の不支給措置等がと</a:t>
            </a:r>
            <a:r>
              <a:rPr lang="ja-JP" altLang="en-US" sz="1050" dirty="0" err="1">
                <a:solidFill>
                  <a:schemeClr val="tx1"/>
                </a:solidFill>
                <a:latin typeface="メイリオ" panose="020B0604030504040204" pitchFamily="50" charset="-128"/>
                <a:ea typeface="メイリオ" panose="020B0604030504040204" pitchFamily="50" charset="-128"/>
              </a:rPr>
              <a:t>ら</a:t>
            </a:r>
            <a:endParaRPr lang="en-US" altLang="ja-JP" sz="1050" dirty="0">
              <a:solidFill>
                <a:schemeClr val="tx1"/>
              </a:solidFill>
              <a:latin typeface="メイリオ" panose="020B0604030504040204" pitchFamily="50" charset="-128"/>
              <a:ea typeface="メイリオ" panose="020B0604030504040204" pitchFamily="50" charset="-128"/>
            </a:endParaRPr>
          </a:p>
          <a:p>
            <a:pPr>
              <a:lnSpc>
                <a:spcPct val="110000"/>
              </a:lnSpc>
            </a:pPr>
            <a:r>
              <a:rPr lang="ja-JP" altLang="en-US" sz="1050" dirty="0">
                <a:solidFill>
                  <a:schemeClr val="tx1"/>
                </a:solidFill>
                <a:latin typeface="メイリオ" panose="020B0604030504040204" pitchFamily="50" charset="-128"/>
                <a:ea typeface="メイリオ" panose="020B0604030504040204" pitchFamily="50" charset="-128"/>
              </a:rPr>
              <a:t>　れます。</a:t>
            </a:r>
            <a:endParaRPr lang="en-US" altLang="ja-JP" sz="1050" dirty="0">
              <a:solidFill>
                <a:schemeClr val="tx1"/>
              </a:solidFill>
              <a:latin typeface="メイリオ" panose="020B0604030504040204" pitchFamily="50" charset="-128"/>
              <a:ea typeface="メイリオ" panose="020B0604030504040204" pitchFamily="50" charset="-128"/>
            </a:endParaRPr>
          </a:p>
          <a:p>
            <a:pPr>
              <a:lnSpc>
                <a:spcPct val="110000"/>
              </a:lnSpc>
            </a:pPr>
            <a:endParaRPr lang="en-US" altLang="ja-JP" sz="1050" dirty="0">
              <a:solidFill>
                <a:schemeClr val="tx1"/>
              </a:solidFill>
              <a:latin typeface="メイリオ" panose="020B0604030504040204" pitchFamily="50" charset="-128"/>
              <a:ea typeface="メイリオ" panose="020B0604030504040204" pitchFamily="50" charset="-128"/>
            </a:endParaRPr>
          </a:p>
          <a:p>
            <a:pPr>
              <a:lnSpc>
                <a:spcPct val="110000"/>
              </a:lnSpc>
            </a:pPr>
            <a:r>
              <a:rPr lang="ja-JP" altLang="en-US" sz="1050" dirty="0">
                <a:solidFill>
                  <a:schemeClr val="tx1"/>
                </a:solidFill>
                <a:latin typeface="メイリオ" panose="020B0604030504040204" pitchFamily="50" charset="-128"/>
                <a:ea typeface="メイリオ" panose="020B0604030504040204" pitchFamily="50" charset="-128"/>
              </a:rPr>
              <a:t>　　不正受給は絶対になさらないでください。</a:t>
            </a:r>
            <a:endParaRPr lang="en-US" altLang="ja-JP" sz="1100" dirty="0">
              <a:solidFill>
                <a:schemeClr val="tx1"/>
              </a:solidFill>
              <a:latin typeface="メイリオ" panose="020B0604030504040204" pitchFamily="50" charset="-128"/>
              <a:ea typeface="メイリオ" panose="020B0604030504040204" pitchFamily="50" charset="-128"/>
            </a:endParaRPr>
          </a:p>
          <a:p>
            <a:r>
              <a:rPr lang="ja-JP" altLang="en-US" sz="1100" dirty="0">
                <a:solidFill>
                  <a:schemeClr val="tx1"/>
                </a:solidFill>
                <a:latin typeface="メイリオ" panose="020B0604030504040204" pitchFamily="50" charset="-128"/>
                <a:ea typeface="メイリオ" panose="020B0604030504040204" pitchFamily="50" charset="-128"/>
              </a:rPr>
              <a:t>　</a:t>
            </a:r>
            <a:endParaRPr lang="ja-JP" sz="11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grpSp>
        <p:nvGrpSpPr>
          <p:cNvPr id="2" name="グループ化 1"/>
          <p:cNvGrpSpPr/>
          <p:nvPr/>
        </p:nvGrpSpPr>
        <p:grpSpPr>
          <a:xfrm>
            <a:off x="-199230" y="-1"/>
            <a:ext cx="7857014" cy="10457924"/>
            <a:chOff x="-199230" y="-1"/>
            <a:chExt cx="7857014" cy="10457924"/>
          </a:xfrm>
          <a:effectLst>
            <a:outerShdw blurRad="50800" dist="38100" dir="2700000" algn="tl" rotWithShape="0">
              <a:prstClr val="black">
                <a:alpha val="40000"/>
              </a:prstClr>
            </a:outerShdw>
          </a:effectLst>
        </p:grpSpPr>
        <p:grpSp>
          <p:nvGrpSpPr>
            <p:cNvPr id="5" name="グループ化 4"/>
            <p:cNvGrpSpPr>
              <a:grpSpLocks noChangeAspect="1"/>
            </p:cNvGrpSpPr>
            <p:nvPr/>
          </p:nvGrpSpPr>
          <p:grpSpPr>
            <a:xfrm>
              <a:off x="-199230" y="-1"/>
              <a:ext cx="7843760" cy="5247861"/>
              <a:chOff x="720000" y="360000"/>
              <a:chExt cx="12960000" cy="8640000"/>
            </a:xfrm>
          </p:grpSpPr>
          <p:grpSp>
            <p:nvGrpSpPr>
              <p:cNvPr id="8" name="グループ化 7"/>
              <p:cNvGrpSpPr/>
              <p:nvPr/>
            </p:nvGrpSpPr>
            <p:grpSpPr>
              <a:xfrm>
                <a:off x="720000" y="2520001"/>
                <a:ext cx="4320000" cy="2160000"/>
                <a:chOff x="3960000" y="2304000"/>
                <a:chExt cx="4320000" cy="2160000"/>
              </a:xfrm>
            </p:grpSpPr>
            <p:sp>
              <p:nvSpPr>
                <p:cNvPr id="109" name="正方形/長方形 108"/>
                <p:cNvSpPr/>
                <p:nvPr/>
              </p:nvSpPr>
              <p:spPr>
                <a:xfrm>
                  <a:off x="396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10" name="正方形/長方形 109"/>
                <p:cNvSpPr/>
                <p:nvPr/>
              </p:nvSpPr>
              <p:spPr>
                <a:xfrm>
                  <a:off x="504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11" name="正方形/長方形 110"/>
                <p:cNvSpPr/>
                <p:nvPr/>
              </p:nvSpPr>
              <p:spPr>
                <a:xfrm>
                  <a:off x="396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12" name="正方形/長方形 111"/>
                <p:cNvSpPr/>
                <p:nvPr/>
              </p:nvSpPr>
              <p:spPr>
                <a:xfrm>
                  <a:off x="504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13" name="正方形/長方形 112"/>
                <p:cNvSpPr/>
                <p:nvPr/>
              </p:nvSpPr>
              <p:spPr>
                <a:xfrm>
                  <a:off x="612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14" name="正方形/長方形 113"/>
                <p:cNvSpPr/>
                <p:nvPr/>
              </p:nvSpPr>
              <p:spPr>
                <a:xfrm>
                  <a:off x="720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15" name="正方形/長方形 114"/>
                <p:cNvSpPr/>
                <p:nvPr/>
              </p:nvSpPr>
              <p:spPr>
                <a:xfrm>
                  <a:off x="612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16" name="正方形/長方形 115"/>
                <p:cNvSpPr/>
                <p:nvPr/>
              </p:nvSpPr>
              <p:spPr>
                <a:xfrm>
                  <a:off x="720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grpSp>
          <p:grpSp>
            <p:nvGrpSpPr>
              <p:cNvPr id="9" name="グループ化 8"/>
              <p:cNvGrpSpPr/>
              <p:nvPr/>
            </p:nvGrpSpPr>
            <p:grpSpPr>
              <a:xfrm>
                <a:off x="5040000" y="2520001"/>
                <a:ext cx="4320000" cy="2160000"/>
                <a:chOff x="3960000" y="2304000"/>
                <a:chExt cx="4320000" cy="2160000"/>
              </a:xfrm>
            </p:grpSpPr>
            <p:sp>
              <p:nvSpPr>
                <p:cNvPr id="101" name="正方形/長方形 100"/>
                <p:cNvSpPr/>
                <p:nvPr/>
              </p:nvSpPr>
              <p:spPr>
                <a:xfrm>
                  <a:off x="396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02" name="正方形/長方形 101"/>
                <p:cNvSpPr/>
                <p:nvPr/>
              </p:nvSpPr>
              <p:spPr>
                <a:xfrm>
                  <a:off x="504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03" name="正方形/長方形 102"/>
                <p:cNvSpPr/>
                <p:nvPr/>
              </p:nvSpPr>
              <p:spPr>
                <a:xfrm>
                  <a:off x="396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04" name="正方形/長方形 103"/>
                <p:cNvSpPr/>
                <p:nvPr/>
              </p:nvSpPr>
              <p:spPr>
                <a:xfrm>
                  <a:off x="504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05" name="正方形/長方形 104"/>
                <p:cNvSpPr/>
                <p:nvPr/>
              </p:nvSpPr>
              <p:spPr>
                <a:xfrm>
                  <a:off x="612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06" name="正方形/長方形 105"/>
                <p:cNvSpPr/>
                <p:nvPr/>
              </p:nvSpPr>
              <p:spPr>
                <a:xfrm>
                  <a:off x="720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07" name="正方形/長方形 106"/>
                <p:cNvSpPr/>
                <p:nvPr/>
              </p:nvSpPr>
              <p:spPr>
                <a:xfrm>
                  <a:off x="612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08" name="正方形/長方形 107"/>
                <p:cNvSpPr/>
                <p:nvPr/>
              </p:nvSpPr>
              <p:spPr>
                <a:xfrm>
                  <a:off x="720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grpSp>
          <p:grpSp>
            <p:nvGrpSpPr>
              <p:cNvPr id="11" name="グループ化 10"/>
              <p:cNvGrpSpPr/>
              <p:nvPr/>
            </p:nvGrpSpPr>
            <p:grpSpPr>
              <a:xfrm>
                <a:off x="5040000" y="360001"/>
                <a:ext cx="4320000" cy="2160000"/>
                <a:chOff x="3960000" y="2304000"/>
                <a:chExt cx="4320000" cy="2160000"/>
              </a:xfrm>
            </p:grpSpPr>
            <p:sp>
              <p:nvSpPr>
                <p:cNvPr id="93" name="正方形/長方形 92"/>
                <p:cNvSpPr/>
                <p:nvPr/>
              </p:nvSpPr>
              <p:spPr>
                <a:xfrm>
                  <a:off x="396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94" name="正方形/長方形 93"/>
                <p:cNvSpPr/>
                <p:nvPr/>
              </p:nvSpPr>
              <p:spPr>
                <a:xfrm>
                  <a:off x="504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95" name="正方形/長方形 94"/>
                <p:cNvSpPr/>
                <p:nvPr/>
              </p:nvSpPr>
              <p:spPr>
                <a:xfrm>
                  <a:off x="396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96" name="正方形/長方形 95"/>
                <p:cNvSpPr/>
                <p:nvPr/>
              </p:nvSpPr>
              <p:spPr>
                <a:xfrm>
                  <a:off x="504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97" name="正方形/長方形 96"/>
                <p:cNvSpPr/>
                <p:nvPr/>
              </p:nvSpPr>
              <p:spPr>
                <a:xfrm>
                  <a:off x="612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98" name="正方形/長方形 97"/>
                <p:cNvSpPr/>
                <p:nvPr/>
              </p:nvSpPr>
              <p:spPr>
                <a:xfrm>
                  <a:off x="720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99" name="正方形/長方形 98"/>
                <p:cNvSpPr/>
                <p:nvPr/>
              </p:nvSpPr>
              <p:spPr>
                <a:xfrm>
                  <a:off x="612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00" name="正方形/長方形 99"/>
                <p:cNvSpPr/>
                <p:nvPr/>
              </p:nvSpPr>
              <p:spPr>
                <a:xfrm>
                  <a:off x="720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grpSp>
          <p:grpSp>
            <p:nvGrpSpPr>
              <p:cNvPr id="12" name="グループ化 11"/>
              <p:cNvGrpSpPr/>
              <p:nvPr/>
            </p:nvGrpSpPr>
            <p:grpSpPr>
              <a:xfrm>
                <a:off x="720000" y="360001"/>
                <a:ext cx="4320000" cy="2160000"/>
                <a:chOff x="3960000" y="2304000"/>
                <a:chExt cx="4320000" cy="2160000"/>
              </a:xfrm>
            </p:grpSpPr>
            <p:sp>
              <p:nvSpPr>
                <p:cNvPr id="85" name="正方形/長方形 84"/>
                <p:cNvSpPr/>
                <p:nvPr/>
              </p:nvSpPr>
              <p:spPr>
                <a:xfrm>
                  <a:off x="396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86" name="正方形/長方形 85"/>
                <p:cNvSpPr/>
                <p:nvPr/>
              </p:nvSpPr>
              <p:spPr>
                <a:xfrm>
                  <a:off x="504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87" name="正方形/長方形 86"/>
                <p:cNvSpPr/>
                <p:nvPr/>
              </p:nvSpPr>
              <p:spPr>
                <a:xfrm>
                  <a:off x="396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88" name="正方形/長方形 87"/>
                <p:cNvSpPr/>
                <p:nvPr/>
              </p:nvSpPr>
              <p:spPr>
                <a:xfrm>
                  <a:off x="504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89" name="正方形/長方形 88"/>
                <p:cNvSpPr/>
                <p:nvPr/>
              </p:nvSpPr>
              <p:spPr>
                <a:xfrm>
                  <a:off x="612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90" name="正方形/長方形 89"/>
                <p:cNvSpPr/>
                <p:nvPr/>
              </p:nvSpPr>
              <p:spPr>
                <a:xfrm>
                  <a:off x="720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91" name="正方形/長方形 90"/>
                <p:cNvSpPr/>
                <p:nvPr/>
              </p:nvSpPr>
              <p:spPr>
                <a:xfrm>
                  <a:off x="612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92" name="正方形/長方形 91"/>
                <p:cNvSpPr/>
                <p:nvPr/>
              </p:nvSpPr>
              <p:spPr>
                <a:xfrm>
                  <a:off x="720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grpSp>
          <p:grpSp>
            <p:nvGrpSpPr>
              <p:cNvPr id="13" name="グループ化 12"/>
              <p:cNvGrpSpPr/>
              <p:nvPr/>
            </p:nvGrpSpPr>
            <p:grpSpPr>
              <a:xfrm>
                <a:off x="5040000" y="4680000"/>
                <a:ext cx="4320000" cy="2160000"/>
                <a:chOff x="3960000" y="2304000"/>
                <a:chExt cx="4320000" cy="2160000"/>
              </a:xfrm>
            </p:grpSpPr>
            <p:sp>
              <p:nvSpPr>
                <p:cNvPr id="77" name="正方形/長方形 76"/>
                <p:cNvSpPr/>
                <p:nvPr/>
              </p:nvSpPr>
              <p:spPr>
                <a:xfrm>
                  <a:off x="396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78" name="正方形/長方形 77"/>
                <p:cNvSpPr/>
                <p:nvPr/>
              </p:nvSpPr>
              <p:spPr>
                <a:xfrm>
                  <a:off x="504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79" name="正方形/長方形 78"/>
                <p:cNvSpPr/>
                <p:nvPr/>
              </p:nvSpPr>
              <p:spPr>
                <a:xfrm>
                  <a:off x="396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80" name="正方形/長方形 79"/>
                <p:cNvSpPr/>
                <p:nvPr/>
              </p:nvSpPr>
              <p:spPr>
                <a:xfrm>
                  <a:off x="504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81" name="正方形/長方形 80"/>
                <p:cNvSpPr/>
                <p:nvPr/>
              </p:nvSpPr>
              <p:spPr>
                <a:xfrm>
                  <a:off x="612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82" name="正方形/長方形 81"/>
                <p:cNvSpPr/>
                <p:nvPr/>
              </p:nvSpPr>
              <p:spPr>
                <a:xfrm>
                  <a:off x="720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83" name="正方形/長方形 82"/>
                <p:cNvSpPr/>
                <p:nvPr/>
              </p:nvSpPr>
              <p:spPr>
                <a:xfrm>
                  <a:off x="612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84" name="正方形/長方形 83"/>
                <p:cNvSpPr/>
                <p:nvPr/>
              </p:nvSpPr>
              <p:spPr>
                <a:xfrm>
                  <a:off x="720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grpSp>
          <p:grpSp>
            <p:nvGrpSpPr>
              <p:cNvPr id="14" name="グループ化 13"/>
              <p:cNvGrpSpPr/>
              <p:nvPr/>
            </p:nvGrpSpPr>
            <p:grpSpPr>
              <a:xfrm>
                <a:off x="720000" y="4680000"/>
                <a:ext cx="4320000" cy="2160000"/>
                <a:chOff x="3960000" y="2304000"/>
                <a:chExt cx="4320000" cy="2160000"/>
              </a:xfrm>
            </p:grpSpPr>
            <p:sp>
              <p:nvSpPr>
                <p:cNvPr id="69" name="正方形/長方形 68"/>
                <p:cNvSpPr/>
                <p:nvPr/>
              </p:nvSpPr>
              <p:spPr>
                <a:xfrm>
                  <a:off x="396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70" name="正方形/長方形 69"/>
                <p:cNvSpPr/>
                <p:nvPr/>
              </p:nvSpPr>
              <p:spPr>
                <a:xfrm>
                  <a:off x="504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71" name="正方形/長方形 70"/>
                <p:cNvSpPr/>
                <p:nvPr/>
              </p:nvSpPr>
              <p:spPr>
                <a:xfrm>
                  <a:off x="396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72" name="正方形/長方形 71"/>
                <p:cNvSpPr/>
                <p:nvPr/>
              </p:nvSpPr>
              <p:spPr>
                <a:xfrm>
                  <a:off x="504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73" name="正方形/長方形 72"/>
                <p:cNvSpPr/>
                <p:nvPr/>
              </p:nvSpPr>
              <p:spPr>
                <a:xfrm>
                  <a:off x="612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74" name="正方形/長方形 73"/>
                <p:cNvSpPr/>
                <p:nvPr/>
              </p:nvSpPr>
              <p:spPr>
                <a:xfrm>
                  <a:off x="720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75" name="正方形/長方形 74"/>
                <p:cNvSpPr/>
                <p:nvPr/>
              </p:nvSpPr>
              <p:spPr>
                <a:xfrm>
                  <a:off x="612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76" name="正方形/長方形 75"/>
                <p:cNvSpPr/>
                <p:nvPr/>
              </p:nvSpPr>
              <p:spPr>
                <a:xfrm>
                  <a:off x="720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grpSp>
          <p:grpSp>
            <p:nvGrpSpPr>
              <p:cNvPr id="15" name="グループ化 14"/>
              <p:cNvGrpSpPr/>
              <p:nvPr/>
            </p:nvGrpSpPr>
            <p:grpSpPr>
              <a:xfrm>
                <a:off x="5040000" y="6840000"/>
                <a:ext cx="4320000" cy="2160000"/>
                <a:chOff x="3960000" y="2304000"/>
                <a:chExt cx="4320000" cy="2160000"/>
              </a:xfrm>
            </p:grpSpPr>
            <p:sp>
              <p:nvSpPr>
                <p:cNvPr id="61" name="正方形/長方形 60"/>
                <p:cNvSpPr/>
                <p:nvPr/>
              </p:nvSpPr>
              <p:spPr>
                <a:xfrm>
                  <a:off x="396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62" name="正方形/長方形 61"/>
                <p:cNvSpPr/>
                <p:nvPr/>
              </p:nvSpPr>
              <p:spPr>
                <a:xfrm>
                  <a:off x="504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63" name="正方形/長方形 62"/>
                <p:cNvSpPr/>
                <p:nvPr/>
              </p:nvSpPr>
              <p:spPr>
                <a:xfrm>
                  <a:off x="396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64" name="正方形/長方形 63"/>
                <p:cNvSpPr/>
                <p:nvPr/>
              </p:nvSpPr>
              <p:spPr>
                <a:xfrm>
                  <a:off x="504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65" name="正方形/長方形 64"/>
                <p:cNvSpPr/>
                <p:nvPr/>
              </p:nvSpPr>
              <p:spPr>
                <a:xfrm>
                  <a:off x="612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66" name="正方形/長方形 65"/>
                <p:cNvSpPr/>
                <p:nvPr/>
              </p:nvSpPr>
              <p:spPr>
                <a:xfrm>
                  <a:off x="720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67" name="正方形/長方形 66"/>
                <p:cNvSpPr/>
                <p:nvPr/>
              </p:nvSpPr>
              <p:spPr>
                <a:xfrm>
                  <a:off x="612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68" name="正方形/長方形 67"/>
                <p:cNvSpPr/>
                <p:nvPr/>
              </p:nvSpPr>
              <p:spPr>
                <a:xfrm>
                  <a:off x="720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grpSp>
          <p:grpSp>
            <p:nvGrpSpPr>
              <p:cNvPr id="16" name="グループ化 15"/>
              <p:cNvGrpSpPr/>
              <p:nvPr/>
            </p:nvGrpSpPr>
            <p:grpSpPr>
              <a:xfrm>
                <a:off x="720000" y="6840000"/>
                <a:ext cx="4320000" cy="2160000"/>
                <a:chOff x="3960000" y="2304000"/>
                <a:chExt cx="4320000" cy="2160000"/>
              </a:xfrm>
            </p:grpSpPr>
            <p:sp>
              <p:nvSpPr>
                <p:cNvPr id="53" name="正方形/長方形 52"/>
                <p:cNvSpPr/>
                <p:nvPr/>
              </p:nvSpPr>
              <p:spPr>
                <a:xfrm>
                  <a:off x="396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54" name="正方形/長方形 53"/>
                <p:cNvSpPr/>
                <p:nvPr/>
              </p:nvSpPr>
              <p:spPr>
                <a:xfrm>
                  <a:off x="504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55" name="正方形/長方形 54"/>
                <p:cNvSpPr/>
                <p:nvPr/>
              </p:nvSpPr>
              <p:spPr>
                <a:xfrm>
                  <a:off x="396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56" name="正方形/長方形 55"/>
                <p:cNvSpPr/>
                <p:nvPr/>
              </p:nvSpPr>
              <p:spPr>
                <a:xfrm>
                  <a:off x="504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57" name="正方形/長方形 56"/>
                <p:cNvSpPr/>
                <p:nvPr/>
              </p:nvSpPr>
              <p:spPr>
                <a:xfrm>
                  <a:off x="612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58" name="正方形/長方形 57"/>
                <p:cNvSpPr/>
                <p:nvPr/>
              </p:nvSpPr>
              <p:spPr>
                <a:xfrm>
                  <a:off x="720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59" name="正方形/長方形 58"/>
                <p:cNvSpPr/>
                <p:nvPr/>
              </p:nvSpPr>
              <p:spPr>
                <a:xfrm>
                  <a:off x="612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60" name="正方形/長方形 59"/>
                <p:cNvSpPr/>
                <p:nvPr/>
              </p:nvSpPr>
              <p:spPr>
                <a:xfrm>
                  <a:off x="720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grpSp>
          <p:grpSp>
            <p:nvGrpSpPr>
              <p:cNvPr id="17" name="グループ化 16"/>
              <p:cNvGrpSpPr/>
              <p:nvPr/>
            </p:nvGrpSpPr>
            <p:grpSpPr>
              <a:xfrm>
                <a:off x="9360000" y="4680000"/>
                <a:ext cx="4320000" cy="2160000"/>
                <a:chOff x="3960000" y="2304000"/>
                <a:chExt cx="4320000" cy="2160000"/>
              </a:xfrm>
            </p:grpSpPr>
            <p:sp>
              <p:nvSpPr>
                <p:cNvPr id="45" name="正方形/長方形 44"/>
                <p:cNvSpPr/>
                <p:nvPr/>
              </p:nvSpPr>
              <p:spPr>
                <a:xfrm>
                  <a:off x="396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46" name="正方形/長方形 45"/>
                <p:cNvSpPr/>
                <p:nvPr/>
              </p:nvSpPr>
              <p:spPr>
                <a:xfrm>
                  <a:off x="504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47" name="正方形/長方形 46"/>
                <p:cNvSpPr/>
                <p:nvPr/>
              </p:nvSpPr>
              <p:spPr>
                <a:xfrm>
                  <a:off x="396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48" name="正方形/長方形 47"/>
                <p:cNvSpPr/>
                <p:nvPr/>
              </p:nvSpPr>
              <p:spPr>
                <a:xfrm>
                  <a:off x="504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49" name="正方形/長方形 48"/>
                <p:cNvSpPr/>
                <p:nvPr/>
              </p:nvSpPr>
              <p:spPr>
                <a:xfrm>
                  <a:off x="612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50" name="正方形/長方形 49"/>
                <p:cNvSpPr/>
                <p:nvPr/>
              </p:nvSpPr>
              <p:spPr>
                <a:xfrm>
                  <a:off x="720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51" name="正方形/長方形 50"/>
                <p:cNvSpPr/>
                <p:nvPr/>
              </p:nvSpPr>
              <p:spPr>
                <a:xfrm>
                  <a:off x="612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52" name="正方形/長方形 51"/>
                <p:cNvSpPr/>
                <p:nvPr/>
              </p:nvSpPr>
              <p:spPr>
                <a:xfrm>
                  <a:off x="720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grpSp>
          <p:grpSp>
            <p:nvGrpSpPr>
              <p:cNvPr id="18" name="グループ化 17"/>
              <p:cNvGrpSpPr/>
              <p:nvPr/>
            </p:nvGrpSpPr>
            <p:grpSpPr>
              <a:xfrm>
                <a:off x="9360000" y="6840000"/>
                <a:ext cx="4320000" cy="2160000"/>
                <a:chOff x="3960000" y="2304000"/>
                <a:chExt cx="4320000" cy="2160000"/>
              </a:xfrm>
            </p:grpSpPr>
            <p:sp>
              <p:nvSpPr>
                <p:cNvPr id="37" name="正方形/長方形 36"/>
                <p:cNvSpPr/>
                <p:nvPr/>
              </p:nvSpPr>
              <p:spPr>
                <a:xfrm>
                  <a:off x="396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38" name="正方形/長方形 37"/>
                <p:cNvSpPr/>
                <p:nvPr/>
              </p:nvSpPr>
              <p:spPr>
                <a:xfrm>
                  <a:off x="504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39" name="正方形/長方形 38"/>
                <p:cNvSpPr/>
                <p:nvPr/>
              </p:nvSpPr>
              <p:spPr>
                <a:xfrm>
                  <a:off x="396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40" name="正方形/長方形 39"/>
                <p:cNvSpPr/>
                <p:nvPr/>
              </p:nvSpPr>
              <p:spPr>
                <a:xfrm>
                  <a:off x="504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41" name="正方形/長方形 40"/>
                <p:cNvSpPr/>
                <p:nvPr/>
              </p:nvSpPr>
              <p:spPr>
                <a:xfrm>
                  <a:off x="612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42" name="正方形/長方形 41"/>
                <p:cNvSpPr/>
                <p:nvPr/>
              </p:nvSpPr>
              <p:spPr>
                <a:xfrm>
                  <a:off x="720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43" name="正方形/長方形 42"/>
                <p:cNvSpPr/>
                <p:nvPr/>
              </p:nvSpPr>
              <p:spPr>
                <a:xfrm>
                  <a:off x="612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44" name="正方形/長方形 43"/>
                <p:cNvSpPr/>
                <p:nvPr/>
              </p:nvSpPr>
              <p:spPr>
                <a:xfrm>
                  <a:off x="720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grpSp>
          <p:grpSp>
            <p:nvGrpSpPr>
              <p:cNvPr id="19" name="グループ化 18"/>
              <p:cNvGrpSpPr/>
              <p:nvPr/>
            </p:nvGrpSpPr>
            <p:grpSpPr>
              <a:xfrm>
                <a:off x="9360000" y="2520000"/>
                <a:ext cx="4320000" cy="2160000"/>
                <a:chOff x="3960000" y="2304000"/>
                <a:chExt cx="4320000" cy="2160000"/>
              </a:xfrm>
            </p:grpSpPr>
            <p:sp>
              <p:nvSpPr>
                <p:cNvPr id="29" name="正方形/長方形 28"/>
                <p:cNvSpPr/>
                <p:nvPr/>
              </p:nvSpPr>
              <p:spPr>
                <a:xfrm>
                  <a:off x="396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30" name="正方形/長方形 29"/>
                <p:cNvSpPr/>
                <p:nvPr/>
              </p:nvSpPr>
              <p:spPr>
                <a:xfrm>
                  <a:off x="504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31" name="正方形/長方形 30"/>
                <p:cNvSpPr/>
                <p:nvPr/>
              </p:nvSpPr>
              <p:spPr>
                <a:xfrm>
                  <a:off x="396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32" name="正方形/長方形 31"/>
                <p:cNvSpPr/>
                <p:nvPr/>
              </p:nvSpPr>
              <p:spPr>
                <a:xfrm>
                  <a:off x="504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33" name="正方形/長方形 32"/>
                <p:cNvSpPr/>
                <p:nvPr/>
              </p:nvSpPr>
              <p:spPr>
                <a:xfrm>
                  <a:off x="612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34" name="正方形/長方形 33"/>
                <p:cNvSpPr/>
                <p:nvPr/>
              </p:nvSpPr>
              <p:spPr>
                <a:xfrm>
                  <a:off x="720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35" name="正方形/長方形 34"/>
                <p:cNvSpPr/>
                <p:nvPr/>
              </p:nvSpPr>
              <p:spPr>
                <a:xfrm>
                  <a:off x="612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36" name="正方形/長方形 35"/>
                <p:cNvSpPr/>
                <p:nvPr/>
              </p:nvSpPr>
              <p:spPr>
                <a:xfrm>
                  <a:off x="720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grpSp>
          <p:grpSp>
            <p:nvGrpSpPr>
              <p:cNvPr id="20" name="グループ化 19"/>
              <p:cNvGrpSpPr/>
              <p:nvPr/>
            </p:nvGrpSpPr>
            <p:grpSpPr>
              <a:xfrm>
                <a:off x="9360000" y="360000"/>
                <a:ext cx="4320000" cy="2160000"/>
                <a:chOff x="3960000" y="2304000"/>
                <a:chExt cx="4320000" cy="2160000"/>
              </a:xfrm>
            </p:grpSpPr>
            <p:sp>
              <p:nvSpPr>
                <p:cNvPr id="21" name="正方形/長方形 20"/>
                <p:cNvSpPr/>
                <p:nvPr/>
              </p:nvSpPr>
              <p:spPr>
                <a:xfrm>
                  <a:off x="396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22" name="正方形/長方形 21"/>
                <p:cNvSpPr/>
                <p:nvPr/>
              </p:nvSpPr>
              <p:spPr>
                <a:xfrm>
                  <a:off x="504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23" name="正方形/長方形 22"/>
                <p:cNvSpPr/>
                <p:nvPr/>
              </p:nvSpPr>
              <p:spPr>
                <a:xfrm>
                  <a:off x="396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24" name="正方形/長方形 23"/>
                <p:cNvSpPr/>
                <p:nvPr/>
              </p:nvSpPr>
              <p:spPr>
                <a:xfrm>
                  <a:off x="504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25" name="正方形/長方形 24"/>
                <p:cNvSpPr/>
                <p:nvPr/>
              </p:nvSpPr>
              <p:spPr>
                <a:xfrm>
                  <a:off x="612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26" name="正方形/長方形 25"/>
                <p:cNvSpPr/>
                <p:nvPr/>
              </p:nvSpPr>
              <p:spPr>
                <a:xfrm>
                  <a:off x="720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27" name="正方形/長方形 26"/>
                <p:cNvSpPr/>
                <p:nvPr/>
              </p:nvSpPr>
              <p:spPr>
                <a:xfrm>
                  <a:off x="612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28" name="正方形/長方形 27"/>
                <p:cNvSpPr/>
                <p:nvPr/>
              </p:nvSpPr>
              <p:spPr>
                <a:xfrm>
                  <a:off x="720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grpSp>
        </p:grpSp>
        <p:grpSp>
          <p:nvGrpSpPr>
            <p:cNvPr id="117" name="グループ化 116"/>
            <p:cNvGrpSpPr>
              <a:grpSpLocks noChangeAspect="1"/>
            </p:cNvGrpSpPr>
            <p:nvPr/>
          </p:nvGrpSpPr>
          <p:grpSpPr>
            <a:xfrm>
              <a:off x="-185976" y="5210061"/>
              <a:ext cx="7843760" cy="5247862"/>
              <a:chOff x="720000" y="360000"/>
              <a:chExt cx="12960000" cy="8640002"/>
            </a:xfrm>
          </p:grpSpPr>
          <p:grpSp>
            <p:nvGrpSpPr>
              <p:cNvPr id="118" name="グループ化 117"/>
              <p:cNvGrpSpPr/>
              <p:nvPr/>
            </p:nvGrpSpPr>
            <p:grpSpPr>
              <a:xfrm>
                <a:off x="720000" y="2520001"/>
                <a:ext cx="4320000" cy="2160000"/>
                <a:chOff x="3960000" y="2304000"/>
                <a:chExt cx="4320000" cy="2160000"/>
              </a:xfrm>
            </p:grpSpPr>
            <p:sp>
              <p:nvSpPr>
                <p:cNvPr id="218" name="正方形/長方形 217"/>
                <p:cNvSpPr/>
                <p:nvPr/>
              </p:nvSpPr>
              <p:spPr>
                <a:xfrm>
                  <a:off x="396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219" name="正方形/長方形 218"/>
                <p:cNvSpPr/>
                <p:nvPr/>
              </p:nvSpPr>
              <p:spPr>
                <a:xfrm>
                  <a:off x="504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220" name="正方形/長方形 219"/>
                <p:cNvSpPr/>
                <p:nvPr/>
              </p:nvSpPr>
              <p:spPr>
                <a:xfrm>
                  <a:off x="396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221" name="正方形/長方形 220"/>
                <p:cNvSpPr/>
                <p:nvPr/>
              </p:nvSpPr>
              <p:spPr>
                <a:xfrm>
                  <a:off x="504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222" name="正方形/長方形 221"/>
                <p:cNvSpPr/>
                <p:nvPr/>
              </p:nvSpPr>
              <p:spPr>
                <a:xfrm>
                  <a:off x="612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223" name="正方形/長方形 222"/>
                <p:cNvSpPr/>
                <p:nvPr/>
              </p:nvSpPr>
              <p:spPr>
                <a:xfrm>
                  <a:off x="720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224" name="正方形/長方形 223"/>
                <p:cNvSpPr/>
                <p:nvPr/>
              </p:nvSpPr>
              <p:spPr>
                <a:xfrm>
                  <a:off x="612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225" name="正方形/長方形 224"/>
                <p:cNvSpPr/>
                <p:nvPr/>
              </p:nvSpPr>
              <p:spPr>
                <a:xfrm>
                  <a:off x="720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grpSp>
          <p:grpSp>
            <p:nvGrpSpPr>
              <p:cNvPr id="119" name="グループ化 118"/>
              <p:cNvGrpSpPr/>
              <p:nvPr/>
            </p:nvGrpSpPr>
            <p:grpSpPr>
              <a:xfrm>
                <a:off x="5040000" y="2520001"/>
                <a:ext cx="4320000" cy="2160000"/>
                <a:chOff x="3960000" y="2304000"/>
                <a:chExt cx="4320000" cy="2160000"/>
              </a:xfrm>
            </p:grpSpPr>
            <p:sp>
              <p:nvSpPr>
                <p:cNvPr id="210" name="正方形/長方形 209"/>
                <p:cNvSpPr/>
                <p:nvPr/>
              </p:nvSpPr>
              <p:spPr>
                <a:xfrm>
                  <a:off x="396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211" name="正方形/長方形 210"/>
                <p:cNvSpPr/>
                <p:nvPr/>
              </p:nvSpPr>
              <p:spPr>
                <a:xfrm>
                  <a:off x="504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212" name="正方形/長方形 211"/>
                <p:cNvSpPr/>
                <p:nvPr/>
              </p:nvSpPr>
              <p:spPr>
                <a:xfrm>
                  <a:off x="396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213" name="正方形/長方形 212"/>
                <p:cNvSpPr/>
                <p:nvPr/>
              </p:nvSpPr>
              <p:spPr>
                <a:xfrm>
                  <a:off x="504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214" name="正方形/長方形 213"/>
                <p:cNvSpPr/>
                <p:nvPr/>
              </p:nvSpPr>
              <p:spPr>
                <a:xfrm>
                  <a:off x="612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215" name="正方形/長方形 214"/>
                <p:cNvSpPr/>
                <p:nvPr/>
              </p:nvSpPr>
              <p:spPr>
                <a:xfrm>
                  <a:off x="720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216" name="正方形/長方形 215"/>
                <p:cNvSpPr/>
                <p:nvPr/>
              </p:nvSpPr>
              <p:spPr>
                <a:xfrm>
                  <a:off x="612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217" name="正方形/長方形 216"/>
                <p:cNvSpPr/>
                <p:nvPr/>
              </p:nvSpPr>
              <p:spPr>
                <a:xfrm>
                  <a:off x="720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grpSp>
          <p:grpSp>
            <p:nvGrpSpPr>
              <p:cNvPr id="120" name="グループ化 119"/>
              <p:cNvGrpSpPr/>
              <p:nvPr/>
            </p:nvGrpSpPr>
            <p:grpSpPr>
              <a:xfrm>
                <a:off x="5040000" y="360001"/>
                <a:ext cx="4320000" cy="2160000"/>
                <a:chOff x="3960000" y="2304000"/>
                <a:chExt cx="4320000" cy="2160000"/>
              </a:xfrm>
            </p:grpSpPr>
            <p:sp>
              <p:nvSpPr>
                <p:cNvPr id="202" name="正方形/長方形 201"/>
                <p:cNvSpPr/>
                <p:nvPr/>
              </p:nvSpPr>
              <p:spPr>
                <a:xfrm>
                  <a:off x="396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203" name="正方形/長方形 202"/>
                <p:cNvSpPr/>
                <p:nvPr/>
              </p:nvSpPr>
              <p:spPr>
                <a:xfrm>
                  <a:off x="504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204" name="正方形/長方形 203"/>
                <p:cNvSpPr/>
                <p:nvPr/>
              </p:nvSpPr>
              <p:spPr>
                <a:xfrm>
                  <a:off x="396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205" name="正方形/長方形 204"/>
                <p:cNvSpPr/>
                <p:nvPr/>
              </p:nvSpPr>
              <p:spPr>
                <a:xfrm>
                  <a:off x="504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206" name="正方形/長方形 205"/>
                <p:cNvSpPr/>
                <p:nvPr/>
              </p:nvSpPr>
              <p:spPr>
                <a:xfrm>
                  <a:off x="612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207" name="正方形/長方形 206"/>
                <p:cNvSpPr/>
                <p:nvPr/>
              </p:nvSpPr>
              <p:spPr>
                <a:xfrm>
                  <a:off x="720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208" name="正方形/長方形 207"/>
                <p:cNvSpPr/>
                <p:nvPr/>
              </p:nvSpPr>
              <p:spPr>
                <a:xfrm>
                  <a:off x="612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209" name="正方形/長方形 208"/>
                <p:cNvSpPr/>
                <p:nvPr/>
              </p:nvSpPr>
              <p:spPr>
                <a:xfrm>
                  <a:off x="720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grpSp>
          <p:grpSp>
            <p:nvGrpSpPr>
              <p:cNvPr id="121" name="グループ化 120"/>
              <p:cNvGrpSpPr/>
              <p:nvPr/>
            </p:nvGrpSpPr>
            <p:grpSpPr>
              <a:xfrm>
                <a:off x="720000" y="360001"/>
                <a:ext cx="4320000" cy="2160000"/>
                <a:chOff x="3960000" y="2304000"/>
                <a:chExt cx="4320000" cy="2160000"/>
              </a:xfrm>
            </p:grpSpPr>
            <p:sp>
              <p:nvSpPr>
                <p:cNvPr id="194" name="正方形/長方形 193"/>
                <p:cNvSpPr/>
                <p:nvPr/>
              </p:nvSpPr>
              <p:spPr>
                <a:xfrm>
                  <a:off x="396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95" name="正方形/長方形 194"/>
                <p:cNvSpPr/>
                <p:nvPr/>
              </p:nvSpPr>
              <p:spPr>
                <a:xfrm>
                  <a:off x="504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96" name="正方形/長方形 195"/>
                <p:cNvSpPr/>
                <p:nvPr/>
              </p:nvSpPr>
              <p:spPr>
                <a:xfrm>
                  <a:off x="396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97" name="正方形/長方形 196"/>
                <p:cNvSpPr/>
                <p:nvPr/>
              </p:nvSpPr>
              <p:spPr>
                <a:xfrm>
                  <a:off x="504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98" name="正方形/長方形 197"/>
                <p:cNvSpPr/>
                <p:nvPr/>
              </p:nvSpPr>
              <p:spPr>
                <a:xfrm>
                  <a:off x="612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99" name="正方形/長方形 198"/>
                <p:cNvSpPr/>
                <p:nvPr/>
              </p:nvSpPr>
              <p:spPr>
                <a:xfrm>
                  <a:off x="720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200" name="正方形/長方形 199"/>
                <p:cNvSpPr/>
                <p:nvPr/>
              </p:nvSpPr>
              <p:spPr>
                <a:xfrm>
                  <a:off x="612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201" name="正方形/長方形 200"/>
                <p:cNvSpPr/>
                <p:nvPr/>
              </p:nvSpPr>
              <p:spPr>
                <a:xfrm>
                  <a:off x="720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grpSp>
          <p:grpSp>
            <p:nvGrpSpPr>
              <p:cNvPr id="122" name="グループ化 121"/>
              <p:cNvGrpSpPr/>
              <p:nvPr/>
            </p:nvGrpSpPr>
            <p:grpSpPr>
              <a:xfrm>
                <a:off x="5040000" y="4680000"/>
                <a:ext cx="4320000" cy="2160000"/>
                <a:chOff x="3960000" y="2304000"/>
                <a:chExt cx="4320000" cy="2160000"/>
              </a:xfrm>
            </p:grpSpPr>
            <p:sp>
              <p:nvSpPr>
                <p:cNvPr id="186" name="正方形/長方形 185"/>
                <p:cNvSpPr/>
                <p:nvPr/>
              </p:nvSpPr>
              <p:spPr>
                <a:xfrm>
                  <a:off x="396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87" name="正方形/長方形 186"/>
                <p:cNvSpPr/>
                <p:nvPr/>
              </p:nvSpPr>
              <p:spPr>
                <a:xfrm>
                  <a:off x="504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88" name="正方形/長方形 187"/>
                <p:cNvSpPr/>
                <p:nvPr/>
              </p:nvSpPr>
              <p:spPr>
                <a:xfrm>
                  <a:off x="396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89" name="正方形/長方形 188"/>
                <p:cNvSpPr/>
                <p:nvPr/>
              </p:nvSpPr>
              <p:spPr>
                <a:xfrm>
                  <a:off x="504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90" name="正方形/長方形 189"/>
                <p:cNvSpPr/>
                <p:nvPr/>
              </p:nvSpPr>
              <p:spPr>
                <a:xfrm>
                  <a:off x="612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91" name="正方形/長方形 190"/>
                <p:cNvSpPr/>
                <p:nvPr/>
              </p:nvSpPr>
              <p:spPr>
                <a:xfrm>
                  <a:off x="720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92" name="正方形/長方形 191"/>
                <p:cNvSpPr/>
                <p:nvPr/>
              </p:nvSpPr>
              <p:spPr>
                <a:xfrm>
                  <a:off x="612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93" name="正方形/長方形 192"/>
                <p:cNvSpPr/>
                <p:nvPr/>
              </p:nvSpPr>
              <p:spPr>
                <a:xfrm>
                  <a:off x="720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grpSp>
          <p:grpSp>
            <p:nvGrpSpPr>
              <p:cNvPr id="123" name="グループ化 122"/>
              <p:cNvGrpSpPr/>
              <p:nvPr/>
            </p:nvGrpSpPr>
            <p:grpSpPr>
              <a:xfrm>
                <a:off x="720000" y="4680000"/>
                <a:ext cx="4320000" cy="2160000"/>
                <a:chOff x="3960000" y="2304000"/>
                <a:chExt cx="4320000" cy="2160000"/>
              </a:xfrm>
            </p:grpSpPr>
            <p:sp>
              <p:nvSpPr>
                <p:cNvPr id="178" name="正方形/長方形 177"/>
                <p:cNvSpPr/>
                <p:nvPr/>
              </p:nvSpPr>
              <p:spPr>
                <a:xfrm>
                  <a:off x="396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79" name="正方形/長方形 178"/>
                <p:cNvSpPr/>
                <p:nvPr/>
              </p:nvSpPr>
              <p:spPr>
                <a:xfrm>
                  <a:off x="504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80" name="正方形/長方形 179"/>
                <p:cNvSpPr/>
                <p:nvPr/>
              </p:nvSpPr>
              <p:spPr>
                <a:xfrm>
                  <a:off x="396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81" name="正方形/長方形 180"/>
                <p:cNvSpPr/>
                <p:nvPr/>
              </p:nvSpPr>
              <p:spPr>
                <a:xfrm>
                  <a:off x="504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82" name="正方形/長方形 181"/>
                <p:cNvSpPr/>
                <p:nvPr/>
              </p:nvSpPr>
              <p:spPr>
                <a:xfrm>
                  <a:off x="612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83" name="正方形/長方形 182"/>
                <p:cNvSpPr/>
                <p:nvPr/>
              </p:nvSpPr>
              <p:spPr>
                <a:xfrm>
                  <a:off x="720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84" name="正方形/長方形 183"/>
                <p:cNvSpPr/>
                <p:nvPr/>
              </p:nvSpPr>
              <p:spPr>
                <a:xfrm>
                  <a:off x="612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85" name="正方形/長方形 184"/>
                <p:cNvSpPr/>
                <p:nvPr/>
              </p:nvSpPr>
              <p:spPr>
                <a:xfrm>
                  <a:off x="720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grpSp>
          <p:grpSp>
            <p:nvGrpSpPr>
              <p:cNvPr id="124" name="グループ化 123"/>
              <p:cNvGrpSpPr/>
              <p:nvPr/>
            </p:nvGrpSpPr>
            <p:grpSpPr>
              <a:xfrm>
                <a:off x="5040000" y="6840000"/>
                <a:ext cx="4320000" cy="2160000"/>
                <a:chOff x="3960000" y="2304000"/>
                <a:chExt cx="4320000" cy="2160000"/>
              </a:xfrm>
            </p:grpSpPr>
            <p:sp>
              <p:nvSpPr>
                <p:cNvPr id="170" name="正方形/長方形 169"/>
                <p:cNvSpPr/>
                <p:nvPr/>
              </p:nvSpPr>
              <p:spPr>
                <a:xfrm>
                  <a:off x="396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71" name="正方形/長方形 170"/>
                <p:cNvSpPr/>
                <p:nvPr/>
              </p:nvSpPr>
              <p:spPr>
                <a:xfrm>
                  <a:off x="504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72" name="正方形/長方形 171"/>
                <p:cNvSpPr/>
                <p:nvPr/>
              </p:nvSpPr>
              <p:spPr>
                <a:xfrm>
                  <a:off x="396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73" name="正方形/長方形 172"/>
                <p:cNvSpPr/>
                <p:nvPr/>
              </p:nvSpPr>
              <p:spPr>
                <a:xfrm>
                  <a:off x="504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74" name="正方形/長方形 173"/>
                <p:cNvSpPr/>
                <p:nvPr/>
              </p:nvSpPr>
              <p:spPr>
                <a:xfrm>
                  <a:off x="612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75" name="正方形/長方形 174"/>
                <p:cNvSpPr/>
                <p:nvPr/>
              </p:nvSpPr>
              <p:spPr>
                <a:xfrm>
                  <a:off x="720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76" name="正方形/長方形 175"/>
                <p:cNvSpPr/>
                <p:nvPr/>
              </p:nvSpPr>
              <p:spPr>
                <a:xfrm>
                  <a:off x="612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77" name="正方形/長方形 176"/>
                <p:cNvSpPr/>
                <p:nvPr/>
              </p:nvSpPr>
              <p:spPr>
                <a:xfrm>
                  <a:off x="720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grpSp>
          <p:grpSp>
            <p:nvGrpSpPr>
              <p:cNvPr id="125" name="グループ化 124"/>
              <p:cNvGrpSpPr/>
              <p:nvPr/>
            </p:nvGrpSpPr>
            <p:grpSpPr>
              <a:xfrm>
                <a:off x="720000" y="6840000"/>
                <a:ext cx="4320000" cy="2160000"/>
                <a:chOff x="3960000" y="2304000"/>
                <a:chExt cx="4320000" cy="2160000"/>
              </a:xfrm>
            </p:grpSpPr>
            <p:sp>
              <p:nvSpPr>
                <p:cNvPr id="162" name="正方形/長方形 161"/>
                <p:cNvSpPr/>
                <p:nvPr/>
              </p:nvSpPr>
              <p:spPr>
                <a:xfrm>
                  <a:off x="396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63" name="正方形/長方形 162"/>
                <p:cNvSpPr/>
                <p:nvPr/>
              </p:nvSpPr>
              <p:spPr>
                <a:xfrm>
                  <a:off x="504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64" name="正方形/長方形 163"/>
                <p:cNvSpPr/>
                <p:nvPr/>
              </p:nvSpPr>
              <p:spPr>
                <a:xfrm>
                  <a:off x="396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65" name="正方形/長方形 164"/>
                <p:cNvSpPr/>
                <p:nvPr/>
              </p:nvSpPr>
              <p:spPr>
                <a:xfrm>
                  <a:off x="504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66" name="正方形/長方形 165"/>
                <p:cNvSpPr/>
                <p:nvPr/>
              </p:nvSpPr>
              <p:spPr>
                <a:xfrm>
                  <a:off x="612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67" name="正方形/長方形 166"/>
                <p:cNvSpPr/>
                <p:nvPr/>
              </p:nvSpPr>
              <p:spPr>
                <a:xfrm>
                  <a:off x="720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68" name="正方形/長方形 167"/>
                <p:cNvSpPr/>
                <p:nvPr/>
              </p:nvSpPr>
              <p:spPr>
                <a:xfrm>
                  <a:off x="612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69" name="正方形/長方形 168"/>
                <p:cNvSpPr/>
                <p:nvPr/>
              </p:nvSpPr>
              <p:spPr>
                <a:xfrm>
                  <a:off x="720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grpSp>
          <p:grpSp>
            <p:nvGrpSpPr>
              <p:cNvPr id="126" name="グループ化 125"/>
              <p:cNvGrpSpPr/>
              <p:nvPr/>
            </p:nvGrpSpPr>
            <p:grpSpPr>
              <a:xfrm>
                <a:off x="9360000" y="4680000"/>
                <a:ext cx="4320000" cy="2160000"/>
                <a:chOff x="3960000" y="2304000"/>
                <a:chExt cx="4320000" cy="2160000"/>
              </a:xfrm>
            </p:grpSpPr>
            <p:sp>
              <p:nvSpPr>
                <p:cNvPr id="154" name="正方形/長方形 153"/>
                <p:cNvSpPr/>
                <p:nvPr/>
              </p:nvSpPr>
              <p:spPr>
                <a:xfrm>
                  <a:off x="396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55" name="正方形/長方形 154"/>
                <p:cNvSpPr/>
                <p:nvPr/>
              </p:nvSpPr>
              <p:spPr>
                <a:xfrm>
                  <a:off x="504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56" name="正方形/長方形 155"/>
                <p:cNvSpPr/>
                <p:nvPr/>
              </p:nvSpPr>
              <p:spPr>
                <a:xfrm>
                  <a:off x="396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57" name="正方形/長方形 156"/>
                <p:cNvSpPr/>
                <p:nvPr/>
              </p:nvSpPr>
              <p:spPr>
                <a:xfrm>
                  <a:off x="504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58" name="正方形/長方形 157"/>
                <p:cNvSpPr/>
                <p:nvPr/>
              </p:nvSpPr>
              <p:spPr>
                <a:xfrm>
                  <a:off x="612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59" name="正方形/長方形 158"/>
                <p:cNvSpPr/>
                <p:nvPr/>
              </p:nvSpPr>
              <p:spPr>
                <a:xfrm>
                  <a:off x="720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60" name="正方形/長方形 159"/>
                <p:cNvSpPr/>
                <p:nvPr/>
              </p:nvSpPr>
              <p:spPr>
                <a:xfrm>
                  <a:off x="612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61" name="正方形/長方形 160"/>
                <p:cNvSpPr/>
                <p:nvPr/>
              </p:nvSpPr>
              <p:spPr>
                <a:xfrm>
                  <a:off x="720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grpSp>
          <p:grpSp>
            <p:nvGrpSpPr>
              <p:cNvPr id="127" name="グループ化 126"/>
              <p:cNvGrpSpPr/>
              <p:nvPr/>
            </p:nvGrpSpPr>
            <p:grpSpPr>
              <a:xfrm>
                <a:off x="9360000" y="6840000"/>
                <a:ext cx="4320000" cy="2160002"/>
                <a:chOff x="3960000" y="2304000"/>
                <a:chExt cx="4320000" cy="2160002"/>
              </a:xfrm>
            </p:grpSpPr>
            <p:sp>
              <p:nvSpPr>
                <p:cNvPr id="146" name="正方形/長方形 145"/>
                <p:cNvSpPr/>
                <p:nvPr/>
              </p:nvSpPr>
              <p:spPr>
                <a:xfrm>
                  <a:off x="396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47" name="正方形/長方形 146"/>
                <p:cNvSpPr/>
                <p:nvPr/>
              </p:nvSpPr>
              <p:spPr>
                <a:xfrm>
                  <a:off x="504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48" name="正方形/長方形 147"/>
                <p:cNvSpPr/>
                <p:nvPr/>
              </p:nvSpPr>
              <p:spPr>
                <a:xfrm>
                  <a:off x="396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49" name="正方形/長方形 148"/>
                <p:cNvSpPr/>
                <p:nvPr/>
              </p:nvSpPr>
              <p:spPr>
                <a:xfrm>
                  <a:off x="504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50" name="正方形/長方形 149"/>
                <p:cNvSpPr/>
                <p:nvPr/>
              </p:nvSpPr>
              <p:spPr>
                <a:xfrm>
                  <a:off x="612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51" name="正方形/長方形 150"/>
                <p:cNvSpPr/>
                <p:nvPr/>
              </p:nvSpPr>
              <p:spPr>
                <a:xfrm>
                  <a:off x="720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52" name="正方形/長方形 151"/>
                <p:cNvSpPr/>
                <p:nvPr/>
              </p:nvSpPr>
              <p:spPr>
                <a:xfrm>
                  <a:off x="6120001" y="3384001"/>
                  <a:ext cx="1080000" cy="1080001"/>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53" name="正方形/長方形 152"/>
                <p:cNvSpPr/>
                <p:nvPr/>
              </p:nvSpPr>
              <p:spPr>
                <a:xfrm>
                  <a:off x="720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grpSp>
          <p:grpSp>
            <p:nvGrpSpPr>
              <p:cNvPr id="128" name="グループ化 127"/>
              <p:cNvGrpSpPr/>
              <p:nvPr/>
            </p:nvGrpSpPr>
            <p:grpSpPr>
              <a:xfrm>
                <a:off x="9360000" y="2520000"/>
                <a:ext cx="4320000" cy="2160000"/>
                <a:chOff x="3960000" y="2304000"/>
                <a:chExt cx="4320000" cy="2160000"/>
              </a:xfrm>
            </p:grpSpPr>
            <p:sp>
              <p:nvSpPr>
                <p:cNvPr id="138" name="正方形/長方形 137"/>
                <p:cNvSpPr/>
                <p:nvPr/>
              </p:nvSpPr>
              <p:spPr>
                <a:xfrm>
                  <a:off x="396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39" name="正方形/長方形 138"/>
                <p:cNvSpPr/>
                <p:nvPr/>
              </p:nvSpPr>
              <p:spPr>
                <a:xfrm>
                  <a:off x="504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40" name="正方形/長方形 139"/>
                <p:cNvSpPr/>
                <p:nvPr/>
              </p:nvSpPr>
              <p:spPr>
                <a:xfrm>
                  <a:off x="396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41" name="正方形/長方形 140"/>
                <p:cNvSpPr/>
                <p:nvPr/>
              </p:nvSpPr>
              <p:spPr>
                <a:xfrm>
                  <a:off x="504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42" name="正方形/長方形 141"/>
                <p:cNvSpPr/>
                <p:nvPr/>
              </p:nvSpPr>
              <p:spPr>
                <a:xfrm>
                  <a:off x="612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43" name="正方形/長方形 142"/>
                <p:cNvSpPr/>
                <p:nvPr/>
              </p:nvSpPr>
              <p:spPr>
                <a:xfrm>
                  <a:off x="720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44" name="正方形/長方形 143"/>
                <p:cNvSpPr/>
                <p:nvPr/>
              </p:nvSpPr>
              <p:spPr>
                <a:xfrm>
                  <a:off x="612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45" name="正方形/長方形 144"/>
                <p:cNvSpPr/>
                <p:nvPr/>
              </p:nvSpPr>
              <p:spPr>
                <a:xfrm>
                  <a:off x="720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grpSp>
          <p:grpSp>
            <p:nvGrpSpPr>
              <p:cNvPr id="129" name="グループ化 128"/>
              <p:cNvGrpSpPr/>
              <p:nvPr/>
            </p:nvGrpSpPr>
            <p:grpSpPr>
              <a:xfrm>
                <a:off x="9360000" y="360000"/>
                <a:ext cx="4320000" cy="2160000"/>
                <a:chOff x="3960000" y="2304000"/>
                <a:chExt cx="4320000" cy="2160000"/>
              </a:xfrm>
            </p:grpSpPr>
            <p:sp>
              <p:nvSpPr>
                <p:cNvPr id="130" name="正方形/長方形 129"/>
                <p:cNvSpPr/>
                <p:nvPr/>
              </p:nvSpPr>
              <p:spPr>
                <a:xfrm>
                  <a:off x="396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31" name="正方形/長方形 130"/>
                <p:cNvSpPr/>
                <p:nvPr/>
              </p:nvSpPr>
              <p:spPr>
                <a:xfrm>
                  <a:off x="504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32" name="正方形/長方形 131"/>
                <p:cNvSpPr/>
                <p:nvPr/>
              </p:nvSpPr>
              <p:spPr>
                <a:xfrm>
                  <a:off x="396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33" name="正方形/長方形 132"/>
                <p:cNvSpPr/>
                <p:nvPr/>
              </p:nvSpPr>
              <p:spPr>
                <a:xfrm>
                  <a:off x="504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34" name="正方形/長方形 133"/>
                <p:cNvSpPr/>
                <p:nvPr/>
              </p:nvSpPr>
              <p:spPr>
                <a:xfrm>
                  <a:off x="612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35" name="正方形/長方形 134"/>
                <p:cNvSpPr/>
                <p:nvPr/>
              </p:nvSpPr>
              <p:spPr>
                <a:xfrm>
                  <a:off x="7200000" y="230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36" name="正方形/長方形 135"/>
                <p:cNvSpPr/>
                <p:nvPr/>
              </p:nvSpPr>
              <p:spPr>
                <a:xfrm>
                  <a:off x="612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sp>
              <p:nvSpPr>
                <p:cNvPr id="137" name="正方形/長方形 136"/>
                <p:cNvSpPr/>
                <p:nvPr/>
              </p:nvSpPr>
              <p:spPr>
                <a:xfrm>
                  <a:off x="7200000" y="3384000"/>
                  <a:ext cx="1080000" cy="1080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grpSp>
        </p:grpSp>
      </p:grpSp>
      <p:sp>
        <p:nvSpPr>
          <p:cNvPr id="228" name="テキスト ボックス 227"/>
          <p:cNvSpPr txBox="1"/>
          <p:nvPr/>
        </p:nvSpPr>
        <p:spPr>
          <a:xfrm>
            <a:off x="467671" y="626137"/>
            <a:ext cx="6484753" cy="738664"/>
          </a:xfrm>
          <a:prstGeom prst="rect">
            <a:avLst/>
          </a:prstGeom>
          <a:noFill/>
        </p:spPr>
        <p:txBody>
          <a:bodyPr wrap="square" rtlCol="0">
            <a:spAutoFit/>
          </a:bodyPr>
          <a:lstStyle/>
          <a:p>
            <a:r>
              <a:rPr lang="ja-JP" altLang="ja-JP" sz="1200" dirty="0">
                <a:latin typeface="メイリオ" panose="020B0604030504040204" pitchFamily="50" charset="-128"/>
                <a:ea typeface="メイリオ" panose="020B0604030504040204" pitchFamily="50" charset="-128"/>
              </a:rPr>
              <a:t>高年齢者の雇用の安定に資する措置を講じる事業主の方に、国の予算の範囲において、</a:t>
            </a:r>
            <a:endParaRPr lang="en-US" altLang="ja-JP" sz="1200" dirty="0">
              <a:latin typeface="メイリオ" panose="020B0604030504040204" pitchFamily="50" charset="-128"/>
              <a:ea typeface="メイリオ" panose="020B0604030504040204" pitchFamily="50" charset="-128"/>
            </a:endParaRPr>
          </a:p>
          <a:p>
            <a:r>
              <a:rPr lang="ja-JP" altLang="ja-JP" sz="1200" dirty="0">
                <a:latin typeface="メイリオ" panose="020B0604030504040204" pitchFamily="50" charset="-128"/>
                <a:ea typeface="メイリオ" panose="020B0604030504040204" pitchFamily="50" charset="-128"/>
              </a:rPr>
              <a:t>以下の助成金を支給しています。</a:t>
            </a:r>
          </a:p>
          <a:p>
            <a:endParaRPr kumimoji="1" lang="en-US" altLang="ja-JP" sz="1800" dirty="0"/>
          </a:p>
        </p:txBody>
      </p:sp>
      <p:sp>
        <p:nvSpPr>
          <p:cNvPr id="229" name="角丸四角形 228"/>
          <p:cNvSpPr/>
          <p:nvPr/>
        </p:nvSpPr>
        <p:spPr>
          <a:xfrm>
            <a:off x="396309" y="1060008"/>
            <a:ext cx="6652683" cy="3910545"/>
          </a:xfrm>
          <a:prstGeom prst="roundRect">
            <a:avLst>
              <a:gd name="adj" fmla="val 4017"/>
            </a:avLst>
          </a:prstGeom>
          <a:solidFill>
            <a:srgbClr val="FFFFCC"/>
          </a:solidFill>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l">
              <a:spcAft>
                <a:spcPts val="0"/>
              </a:spcAft>
            </a:pPr>
            <a:endParaRPr lang="en-US" sz="400" b="1" u="sng" kern="100" dirty="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p>
            <a:pPr algn="ctr">
              <a:spcAft>
                <a:spcPts val="0"/>
              </a:spcAft>
            </a:pPr>
            <a:r>
              <a:rPr lang="en-US" sz="1400" b="1" kern="100" dirty="0">
                <a:solidFill>
                  <a:srgbClr val="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65</a:t>
            </a:r>
            <a:r>
              <a:rPr lang="ja-JP" sz="1400" b="1" kern="100" dirty="0">
                <a:solidFill>
                  <a:srgbClr val="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歳超継続雇用促進コース</a:t>
            </a:r>
            <a:endParaRPr lang="en-US" altLang="ja-JP" sz="1400" b="1" kern="100" dirty="0">
              <a:solidFill>
                <a:srgbClr val="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endParaRPr lang="en-US" altLang="ja-JP" sz="600" dirty="0">
              <a:solidFill>
                <a:schemeClr val="tx1"/>
              </a:solidFill>
              <a:latin typeface="メイリオ" panose="020B0604030504040204" pitchFamily="50" charset="-128"/>
              <a:ea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rPr>
              <a:t>　就業規則等により</a:t>
            </a:r>
            <a:r>
              <a:rPr lang="en-US" altLang="ja-JP" sz="900" u="sng" dirty="0">
                <a:solidFill>
                  <a:schemeClr val="tx1"/>
                </a:solidFill>
                <a:latin typeface="メイリオ" panose="020B0604030504040204" pitchFamily="50" charset="-128"/>
                <a:ea typeface="メイリオ" panose="020B0604030504040204" pitchFamily="50" charset="-128"/>
              </a:rPr>
              <a:t>65</a:t>
            </a:r>
            <a:r>
              <a:rPr lang="ja-JP" altLang="ja-JP" sz="900" u="sng" dirty="0">
                <a:solidFill>
                  <a:schemeClr val="tx1"/>
                </a:solidFill>
                <a:latin typeface="メイリオ" panose="020B0604030504040204" pitchFamily="50" charset="-128"/>
                <a:ea typeface="メイリオ" panose="020B0604030504040204" pitchFamily="50" charset="-128"/>
              </a:rPr>
              <a:t>歳以上への定年の引上げ</a:t>
            </a:r>
            <a:r>
              <a:rPr lang="ja-JP" altLang="ja-JP" sz="900" dirty="0">
                <a:solidFill>
                  <a:schemeClr val="tx1"/>
                </a:solidFill>
                <a:latin typeface="メイリオ" panose="020B0604030504040204" pitchFamily="50" charset="-128"/>
                <a:ea typeface="メイリオ" panose="020B0604030504040204" pitchFamily="50" charset="-128"/>
              </a:rPr>
              <a:t>、</a:t>
            </a:r>
            <a:r>
              <a:rPr lang="ja-JP" altLang="ja-JP" sz="900" u="sng" dirty="0">
                <a:solidFill>
                  <a:schemeClr val="tx1"/>
                </a:solidFill>
                <a:latin typeface="メイリオ" panose="020B0604030504040204" pitchFamily="50" charset="-128"/>
                <a:ea typeface="メイリオ" panose="020B0604030504040204" pitchFamily="50" charset="-128"/>
              </a:rPr>
              <a:t>定年の定めの廃止</a:t>
            </a:r>
            <a:r>
              <a:rPr lang="ja-JP" altLang="en-US" sz="900" dirty="0">
                <a:solidFill>
                  <a:schemeClr val="tx1"/>
                </a:solidFill>
                <a:latin typeface="メイリオ" panose="020B0604030504040204" pitchFamily="50" charset="-128"/>
                <a:ea typeface="メイリオ" panose="020B0604030504040204" pitchFamily="50" charset="-128"/>
              </a:rPr>
              <a:t>、</a:t>
            </a:r>
            <a:r>
              <a:rPr lang="ja-JP" altLang="ja-JP" sz="900" u="sng" dirty="0">
                <a:solidFill>
                  <a:schemeClr val="tx1"/>
                </a:solidFill>
                <a:latin typeface="メイリオ" panose="020B0604030504040204" pitchFamily="50" charset="-128"/>
                <a:ea typeface="メイリオ" panose="020B0604030504040204" pitchFamily="50" charset="-128"/>
              </a:rPr>
              <a:t>希望者全員を対象とする</a:t>
            </a:r>
            <a:r>
              <a:rPr lang="en-US" altLang="ja-JP" sz="900" u="sng" dirty="0">
                <a:solidFill>
                  <a:schemeClr val="tx1"/>
                </a:solidFill>
                <a:latin typeface="メイリオ" panose="020B0604030504040204" pitchFamily="50" charset="-128"/>
                <a:ea typeface="メイリオ" panose="020B0604030504040204" pitchFamily="50" charset="-128"/>
              </a:rPr>
              <a:t>66</a:t>
            </a:r>
            <a:r>
              <a:rPr lang="ja-JP" altLang="ja-JP" sz="900" u="sng" dirty="0">
                <a:solidFill>
                  <a:schemeClr val="tx1"/>
                </a:solidFill>
                <a:latin typeface="メイリオ" panose="020B0604030504040204" pitchFamily="50" charset="-128"/>
                <a:ea typeface="メイリオ" panose="020B0604030504040204" pitchFamily="50" charset="-128"/>
              </a:rPr>
              <a:t>歳以上</a:t>
            </a:r>
            <a:r>
              <a:rPr lang="ja-JP" altLang="en-US" sz="900" u="sng" dirty="0">
                <a:solidFill>
                  <a:schemeClr val="tx1"/>
                </a:solidFill>
                <a:latin typeface="メイリオ" panose="020B0604030504040204" pitchFamily="50" charset="-128"/>
                <a:ea typeface="メイリオ" panose="020B0604030504040204" pitchFamily="50" charset="-128"/>
              </a:rPr>
              <a:t>へ</a:t>
            </a:r>
            <a:r>
              <a:rPr lang="ja-JP" altLang="ja-JP" sz="900" u="sng" dirty="0">
                <a:solidFill>
                  <a:schemeClr val="tx1"/>
                </a:solidFill>
                <a:latin typeface="メイリオ" panose="020B0604030504040204" pitchFamily="50" charset="-128"/>
                <a:ea typeface="メイリオ" panose="020B0604030504040204" pitchFamily="50" charset="-128"/>
              </a:rPr>
              <a:t>の継続雇用制度の導入</a:t>
            </a:r>
            <a:r>
              <a:rPr lang="ja-JP" altLang="en-US" sz="900" dirty="0">
                <a:solidFill>
                  <a:schemeClr val="tx1"/>
                </a:solidFill>
                <a:latin typeface="メイリオ" panose="020B0604030504040204" pitchFamily="50" charset="-128"/>
                <a:ea typeface="メイリオ" panose="020B0604030504040204" pitchFamily="50" charset="-128"/>
              </a:rPr>
              <a:t>、</a:t>
            </a:r>
            <a:r>
              <a:rPr lang="ja-JP" altLang="en-US" sz="900" u="sng" dirty="0">
                <a:solidFill>
                  <a:schemeClr val="tx1"/>
                </a:solidFill>
                <a:latin typeface="メイリオ" panose="020B0604030504040204" pitchFamily="50" charset="-128"/>
                <a:ea typeface="メイリオ" panose="020B0604030504040204" pitchFamily="50" charset="-128"/>
              </a:rPr>
              <a:t>他社による継続雇用制度の導入</a:t>
            </a:r>
            <a:r>
              <a:rPr lang="ja-JP" altLang="en-US" sz="900" dirty="0">
                <a:solidFill>
                  <a:schemeClr val="tx1"/>
                </a:solidFill>
                <a:latin typeface="メイリオ" panose="020B0604030504040204" pitchFamily="50" charset="-128"/>
                <a:ea typeface="メイリオ" panose="020B0604030504040204" pitchFamily="50" charset="-128"/>
              </a:rPr>
              <a:t>のいずれかの措置を規定し、当該就業規則の改定等について</a:t>
            </a:r>
            <a:r>
              <a:rPr lang="ja-JP" altLang="ja-JP" sz="900" dirty="0">
                <a:solidFill>
                  <a:schemeClr val="tx1"/>
                </a:solidFill>
                <a:latin typeface="メイリオ" panose="020B0604030504040204" pitchFamily="50" charset="-128"/>
                <a:ea typeface="メイリオ" panose="020B0604030504040204" pitchFamily="50" charset="-128"/>
              </a:rPr>
              <a:t>専門家等に委託し経費を支出したこと</a:t>
            </a:r>
            <a:r>
              <a:rPr lang="ja-JP" altLang="en-US" sz="900" dirty="0">
                <a:solidFill>
                  <a:schemeClr val="tx1"/>
                </a:solidFill>
                <a:latin typeface="メイリオ" panose="020B0604030504040204" pitchFamily="50" charset="-128"/>
                <a:ea typeface="メイリオ" panose="020B0604030504040204" pitchFamily="50" charset="-128"/>
              </a:rPr>
              <a:t>など一定の要件に当てはまる事業主に、対象被保険者数、定年年齢を引上げる年数等に応じて、以下の額を支給します。</a:t>
            </a:r>
            <a:endParaRPr lang="en-US" altLang="ja-JP" sz="900" dirty="0">
              <a:solidFill>
                <a:schemeClr val="tx1"/>
              </a:solidFill>
              <a:latin typeface="メイリオ" panose="020B0604030504040204" pitchFamily="50" charset="-128"/>
              <a:ea typeface="メイリオ" panose="020B0604030504040204" pitchFamily="50" charset="-128"/>
            </a:endParaRPr>
          </a:p>
          <a:p>
            <a:endParaRPr lang="en-US" altLang="ja-JP" sz="900" dirty="0">
              <a:solidFill>
                <a:schemeClr val="tx1"/>
              </a:solidFill>
              <a:latin typeface="メイリオ" panose="020B0604030504040204" pitchFamily="50" charset="-128"/>
              <a:ea typeface="メイリオ" panose="020B0604030504040204" pitchFamily="50" charset="-128"/>
            </a:endParaRPr>
          </a:p>
          <a:p>
            <a:r>
              <a:rPr lang="ja-JP" altLang="en-US" sz="900" b="1" dirty="0">
                <a:solidFill>
                  <a:schemeClr val="accent2"/>
                </a:solidFill>
                <a:latin typeface="メイリオ" panose="020B0604030504040204" pitchFamily="50" charset="-128"/>
                <a:ea typeface="メイリオ" panose="020B0604030504040204" pitchFamily="50" charset="-128"/>
              </a:rPr>
              <a:t>・定年の引上げ又は定年の廃止、継続雇用制度の導入</a:t>
            </a:r>
            <a:r>
              <a:rPr lang="ja-JP" altLang="en-US" sz="900" dirty="0">
                <a:solidFill>
                  <a:schemeClr val="tx1"/>
                </a:solidFill>
                <a:latin typeface="メイリオ" panose="020B0604030504040204" pitchFamily="50" charset="-128"/>
                <a:ea typeface="メイリオ" panose="020B0604030504040204" pitchFamily="50" charset="-128"/>
              </a:rPr>
              <a:t>　　　</a:t>
            </a:r>
            <a:endParaRPr lang="en-US" altLang="ja-JP" sz="900" dirty="0">
              <a:solidFill>
                <a:schemeClr val="tx1"/>
              </a:solidFill>
              <a:latin typeface="メイリオ" panose="020B0604030504040204" pitchFamily="50" charset="-128"/>
              <a:ea typeface="メイリオ" panose="020B0604030504040204" pitchFamily="50" charset="-128"/>
            </a:endParaRPr>
          </a:p>
          <a:p>
            <a:endParaRPr lang="en-US" altLang="ja-JP" sz="900" dirty="0">
              <a:solidFill>
                <a:schemeClr val="tx1"/>
              </a:solidFill>
              <a:latin typeface="メイリオ" panose="020B0604030504040204" pitchFamily="50" charset="-128"/>
              <a:ea typeface="メイリオ" panose="020B0604030504040204" pitchFamily="50" charset="-128"/>
            </a:endParaRPr>
          </a:p>
          <a:p>
            <a:endParaRPr lang="en-US" altLang="ja-JP" sz="800" dirty="0">
              <a:solidFill>
                <a:schemeClr val="tx1"/>
              </a:solidFill>
              <a:latin typeface="メイリオ" panose="020B0604030504040204" pitchFamily="50" charset="-128"/>
              <a:ea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rPr>
              <a:t>　　　　　　　　　　　　　　　　　　　</a:t>
            </a:r>
            <a:endParaRPr lang="en-US" altLang="ja-JP" sz="800" dirty="0">
              <a:solidFill>
                <a:schemeClr val="tx1"/>
              </a:solidFill>
              <a:latin typeface="メイリオ" panose="020B0604030504040204" pitchFamily="50" charset="-128"/>
              <a:ea typeface="メイリオ" panose="020B0604030504040204" pitchFamily="50" charset="-128"/>
            </a:endParaRPr>
          </a:p>
          <a:p>
            <a:endParaRPr lang="en-US" altLang="ja-JP" sz="800" dirty="0">
              <a:solidFill>
                <a:schemeClr val="tx1"/>
              </a:solidFill>
              <a:latin typeface="メイリオ" panose="020B0604030504040204" pitchFamily="50" charset="-128"/>
              <a:ea typeface="メイリオ" panose="020B0604030504040204" pitchFamily="50" charset="-128"/>
            </a:endParaRPr>
          </a:p>
          <a:p>
            <a:endParaRPr lang="en-US" altLang="ja-JP" sz="800" dirty="0">
              <a:solidFill>
                <a:schemeClr val="tx1"/>
              </a:solidFill>
              <a:latin typeface="メイリオ" panose="020B0604030504040204" pitchFamily="50" charset="-128"/>
              <a:ea typeface="メイリオ" panose="020B0604030504040204" pitchFamily="50" charset="-128"/>
            </a:endParaRPr>
          </a:p>
          <a:p>
            <a:endParaRPr lang="en-US" altLang="ja-JP" sz="800" dirty="0">
              <a:solidFill>
                <a:schemeClr val="tx1"/>
              </a:solidFill>
              <a:latin typeface="メイリオ" panose="020B0604030504040204" pitchFamily="50" charset="-128"/>
              <a:ea typeface="メイリオ" panose="020B0604030504040204" pitchFamily="50" charset="-128"/>
            </a:endParaRPr>
          </a:p>
          <a:p>
            <a:endParaRPr lang="en-US" altLang="ja-JP" sz="800" dirty="0">
              <a:solidFill>
                <a:schemeClr val="tx1"/>
              </a:solidFill>
              <a:latin typeface="メイリオ" panose="020B0604030504040204" pitchFamily="50" charset="-128"/>
              <a:ea typeface="メイリオ" panose="020B0604030504040204" pitchFamily="50" charset="-128"/>
            </a:endParaRPr>
          </a:p>
          <a:p>
            <a:endParaRPr lang="en-US" altLang="ja-JP" sz="800" dirty="0">
              <a:solidFill>
                <a:schemeClr val="tx1"/>
              </a:solidFill>
              <a:latin typeface="メイリオ" panose="020B0604030504040204" pitchFamily="50" charset="-128"/>
              <a:ea typeface="メイリオ" panose="020B0604030504040204" pitchFamily="50" charset="-128"/>
            </a:endParaRPr>
          </a:p>
          <a:p>
            <a:endParaRPr lang="en-US" altLang="ja-JP" sz="800" dirty="0">
              <a:solidFill>
                <a:schemeClr val="tx1"/>
              </a:solidFill>
              <a:latin typeface="メイリオ" panose="020B0604030504040204" pitchFamily="50" charset="-128"/>
              <a:ea typeface="メイリオ" panose="020B0604030504040204" pitchFamily="50" charset="-128"/>
            </a:endParaRPr>
          </a:p>
          <a:p>
            <a:endParaRPr lang="en-US" altLang="ja-JP" sz="800" dirty="0">
              <a:solidFill>
                <a:schemeClr val="tx1"/>
              </a:solidFill>
              <a:latin typeface="メイリオ" panose="020B0604030504040204" pitchFamily="50" charset="-128"/>
              <a:ea typeface="メイリオ" panose="020B0604030504040204" pitchFamily="50" charset="-128"/>
            </a:endParaRPr>
          </a:p>
          <a:p>
            <a:endParaRPr lang="en-US" altLang="ja-JP" sz="800" dirty="0">
              <a:solidFill>
                <a:schemeClr val="tx1"/>
              </a:solidFill>
              <a:latin typeface="メイリオ" panose="020B0604030504040204" pitchFamily="50" charset="-128"/>
              <a:ea typeface="メイリオ" panose="020B0604030504040204" pitchFamily="50" charset="-128"/>
            </a:endParaRPr>
          </a:p>
          <a:p>
            <a:endParaRPr lang="en-US" altLang="ja-JP" sz="800" dirty="0">
              <a:solidFill>
                <a:schemeClr val="tx1"/>
              </a:solidFill>
              <a:latin typeface="メイリオ" panose="020B0604030504040204" pitchFamily="50" charset="-128"/>
              <a:ea typeface="メイリオ" panose="020B0604030504040204" pitchFamily="50" charset="-128"/>
            </a:endParaRPr>
          </a:p>
          <a:p>
            <a:r>
              <a:rPr lang="ja-JP" altLang="en-US" sz="900" b="1" dirty="0">
                <a:solidFill>
                  <a:schemeClr val="accent2"/>
                </a:solidFill>
                <a:latin typeface="メイリオ" panose="020B0604030504040204" pitchFamily="50" charset="-128"/>
                <a:ea typeface="メイリオ" panose="020B0604030504040204" pitchFamily="50" charset="-128"/>
              </a:rPr>
              <a:t>・他社による継続雇用制度の導入</a:t>
            </a:r>
            <a:endParaRPr lang="en-US" altLang="ja-JP" sz="900" b="1" dirty="0">
              <a:solidFill>
                <a:schemeClr val="accent2"/>
              </a:solidFill>
              <a:latin typeface="メイリオ" panose="020B0604030504040204" pitchFamily="50" charset="-128"/>
              <a:ea typeface="メイリオ" panose="020B0604030504040204" pitchFamily="50" charset="-128"/>
            </a:endParaRPr>
          </a:p>
          <a:p>
            <a:endParaRPr lang="en-US" altLang="ja-JP" sz="1000" dirty="0">
              <a:solidFill>
                <a:schemeClr val="tx1"/>
              </a:solidFill>
              <a:latin typeface="メイリオ" panose="020B0604030504040204" pitchFamily="50" charset="-128"/>
              <a:ea typeface="メイリオ" panose="020B0604030504040204" pitchFamily="50" charset="-128"/>
            </a:endParaRPr>
          </a:p>
          <a:p>
            <a:endParaRPr lang="en-US" altLang="ja-JP" sz="1000" dirty="0">
              <a:solidFill>
                <a:schemeClr val="tx1"/>
              </a:solidFill>
              <a:latin typeface="メイリオ" panose="020B0604030504040204" pitchFamily="50" charset="-128"/>
              <a:ea typeface="メイリオ" panose="020B0604030504040204" pitchFamily="50" charset="-128"/>
            </a:endParaRPr>
          </a:p>
          <a:p>
            <a:endParaRPr lang="en-US" altLang="ja-JP" sz="1000" dirty="0">
              <a:solidFill>
                <a:schemeClr val="tx1"/>
              </a:solidFill>
              <a:latin typeface="メイリオ" panose="020B0604030504040204" pitchFamily="50" charset="-128"/>
              <a:ea typeface="メイリオ" panose="020B0604030504040204" pitchFamily="50" charset="-128"/>
            </a:endParaRPr>
          </a:p>
          <a:p>
            <a:endParaRPr lang="en-US" altLang="ja-JP" sz="1000" dirty="0">
              <a:solidFill>
                <a:schemeClr val="tx1"/>
              </a:solidFill>
              <a:latin typeface="メイリオ" panose="020B0604030504040204" pitchFamily="50" charset="-128"/>
              <a:ea typeface="メイリオ" panose="020B0604030504040204" pitchFamily="50" charset="-128"/>
            </a:endParaRPr>
          </a:p>
          <a:p>
            <a:endParaRPr lang="en-US" altLang="ja-JP" sz="1000" dirty="0">
              <a:solidFill>
                <a:schemeClr val="tx1"/>
              </a:solidFill>
              <a:latin typeface="メイリオ" panose="020B0604030504040204" pitchFamily="50" charset="-128"/>
              <a:ea typeface="メイリオ" panose="020B0604030504040204" pitchFamily="50" charset="-128"/>
            </a:endParaRPr>
          </a:p>
          <a:p>
            <a:endParaRPr lang="en-US" altLang="ja-JP" sz="1000" dirty="0">
              <a:solidFill>
                <a:schemeClr val="tx1"/>
              </a:solidFill>
              <a:latin typeface="メイリオ" panose="020B0604030504040204" pitchFamily="50" charset="-128"/>
              <a:ea typeface="メイリオ" panose="020B0604030504040204" pitchFamily="50" charset="-128"/>
            </a:endParaRPr>
          </a:p>
          <a:p>
            <a:endParaRPr lang="en-US" altLang="ja-JP" sz="1000" dirty="0">
              <a:solidFill>
                <a:schemeClr val="tx1"/>
              </a:solidFill>
              <a:latin typeface="メイリオ" panose="020B0604030504040204" pitchFamily="50" charset="-128"/>
              <a:ea typeface="メイリオ" panose="020B0604030504040204" pitchFamily="50" charset="-128"/>
            </a:endParaRPr>
          </a:p>
          <a:p>
            <a:endParaRPr lang="en-US" altLang="ja-JP" sz="1000" dirty="0">
              <a:solidFill>
                <a:schemeClr val="tx1"/>
              </a:solidFill>
              <a:latin typeface="メイリオ" panose="020B0604030504040204" pitchFamily="50" charset="-128"/>
              <a:ea typeface="メイリオ" panose="020B0604030504040204" pitchFamily="50" charset="-128"/>
            </a:endParaRPr>
          </a:p>
          <a:p>
            <a:endParaRPr lang="en-US" altLang="ja-JP" sz="1000" dirty="0">
              <a:solidFill>
                <a:schemeClr val="tx1"/>
              </a:solidFill>
              <a:latin typeface="メイリオ" panose="020B0604030504040204" pitchFamily="50" charset="-128"/>
              <a:ea typeface="メイリオ" panose="020B0604030504040204" pitchFamily="50" charset="-128"/>
            </a:endParaRPr>
          </a:p>
          <a:p>
            <a:endParaRPr lang="en-US" altLang="ja-JP" sz="1000" dirty="0">
              <a:solidFill>
                <a:schemeClr val="tx1"/>
              </a:solidFill>
              <a:latin typeface="メイリオ" panose="020B0604030504040204" pitchFamily="50" charset="-128"/>
              <a:ea typeface="メイリオ" panose="020B0604030504040204" pitchFamily="50" charset="-128"/>
            </a:endParaRPr>
          </a:p>
          <a:p>
            <a:endParaRPr lang="en-US" altLang="ja-JP" sz="600" dirty="0">
              <a:solidFill>
                <a:schemeClr val="tx1"/>
              </a:solidFill>
              <a:latin typeface="メイリオ" panose="020B0604030504040204" pitchFamily="50" charset="-128"/>
              <a:ea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rPr>
              <a:t>　</a:t>
            </a:r>
            <a:endParaRPr lang="ja-JP" altLang="ja-JP" sz="1000"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endParaRPr lang="ja-JP" altLang="ja-JP" sz="1000" dirty="0">
              <a:solidFill>
                <a:schemeClr val="tx1"/>
              </a:solidFill>
              <a:latin typeface="メイリオ" panose="020B0604030504040204" pitchFamily="50" charset="-128"/>
              <a:ea typeface="メイリオ" panose="020B0604030504040204" pitchFamily="50" charset="-128"/>
            </a:endParaRPr>
          </a:p>
          <a:p>
            <a:r>
              <a:rPr lang="ja-JP" alt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33" name="角丸四角形 232"/>
          <p:cNvSpPr/>
          <p:nvPr/>
        </p:nvSpPr>
        <p:spPr>
          <a:xfrm>
            <a:off x="415608" y="5014717"/>
            <a:ext cx="6653698" cy="2800752"/>
          </a:xfrm>
          <a:prstGeom prst="roundRect">
            <a:avLst>
              <a:gd name="adj" fmla="val 3565"/>
            </a:avLst>
          </a:prstGeom>
          <a:solidFill>
            <a:schemeClr val="accent5">
              <a:lumMod val="20000"/>
              <a:lumOff val="80000"/>
            </a:schemeClr>
          </a:solidFill>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l">
              <a:spcAft>
                <a:spcPts val="0"/>
              </a:spcAft>
            </a:pPr>
            <a:endParaRPr lang="en-US" sz="400" b="1" u="sng" kern="100" dirty="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p>
            <a:pPr algn="ctr">
              <a:spcAft>
                <a:spcPts val="0"/>
              </a:spcAft>
            </a:pPr>
            <a:r>
              <a:rPr lang="ja-JP" altLang="en-US" sz="1400" b="1" kern="100" dirty="0">
                <a:solidFill>
                  <a:srgbClr val="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高年齢者評価制度等雇用管理改善</a:t>
            </a:r>
            <a:r>
              <a:rPr lang="ja-JP" sz="1400" b="1" kern="100" dirty="0">
                <a:solidFill>
                  <a:srgbClr val="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コース</a:t>
            </a:r>
            <a:endParaRPr lang="en-US" altLang="ja-JP" sz="1400" b="1" kern="100" dirty="0">
              <a:solidFill>
                <a:srgbClr val="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ctr">
              <a:spcAft>
                <a:spcPts val="0"/>
              </a:spcAft>
            </a:pPr>
            <a:endParaRPr lang="en-US" altLang="ja-JP" sz="400" b="1" u="sng"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endParaRPr>
          </a:p>
          <a:p>
            <a:r>
              <a:rPr lang="ja-JP" altLang="en-US" sz="1050" dirty="0">
                <a:solidFill>
                  <a:schemeClr val="tx1"/>
                </a:solidFill>
                <a:latin typeface="メイリオ" panose="020B0604030504040204" pitchFamily="50" charset="-128"/>
                <a:ea typeface="メイリオ" panose="020B0604030504040204" pitchFamily="50" charset="-128"/>
              </a:rPr>
              <a:t>　</a:t>
            </a:r>
            <a:r>
              <a:rPr lang="ja-JP" altLang="en-US" sz="900" u="sng" dirty="0">
                <a:solidFill>
                  <a:schemeClr val="tx1"/>
                </a:solidFill>
                <a:latin typeface="メイリオ" panose="020B0604030504040204" pitchFamily="50" charset="-128"/>
                <a:ea typeface="メイリオ" panose="020B0604030504040204" pitchFamily="50" charset="-128"/>
              </a:rPr>
              <a:t>認定された雇用管理整備計画</a:t>
            </a:r>
            <a:r>
              <a:rPr lang="ja-JP" altLang="en-US" sz="900" dirty="0">
                <a:solidFill>
                  <a:schemeClr val="tx1"/>
                </a:solidFill>
                <a:latin typeface="メイリオ" panose="020B0604030504040204" pitchFamily="50" charset="-128"/>
                <a:ea typeface="メイリオ" panose="020B0604030504040204" pitchFamily="50" charset="-128"/>
              </a:rPr>
              <a:t>に基づき高年齢者雇用管理整備措置を実施した場合の、当該措置の実施に必要な</a:t>
            </a:r>
            <a:r>
              <a:rPr lang="ja-JP" altLang="en-US" sz="900" u="sng" dirty="0">
                <a:solidFill>
                  <a:schemeClr val="tx1"/>
                </a:solidFill>
                <a:latin typeface="メイリオ" panose="020B0604030504040204" pitchFamily="50" charset="-128"/>
                <a:ea typeface="メイリオ" panose="020B0604030504040204" pitchFamily="50" charset="-128"/>
              </a:rPr>
              <a:t>専門家への委託費等</a:t>
            </a:r>
            <a:r>
              <a:rPr lang="ja-JP" altLang="en-US" sz="900" dirty="0">
                <a:solidFill>
                  <a:schemeClr val="tx1"/>
                </a:solidFill>
                <a:latin typeface="メイリオ" panose="020B0604030504040204" pitchFamily="50" charset="-128"/>
                <a:ea typeface="メイリオ" panose="020B0604030504040204" pitchFamily="50" charset="-128"/>
              </a:rPr>
              <a:t>及び当該措置の実施に伴い必要となる</a:t>
            </a:r>
            <a:r>
              <a:rPr lang="ja-JP" altLang="en-US" sz="900" u="sng" dirty="0">
                <a:solidFill>
                  <a:schemeClr val="tx1"/>
                </a:solidFill>
                <a:latin typeface="メイリオ" panose="020B0604030504040204" pitchFamily="50" charset="-128"/>
                <a:ea typeface="メイリオ" panose="020B0604030504040204" pitchFamily="50" charset="-128"/>
              </a:rPr>
              <a:t>機器、システム及びソフトウエア等の導入に要した経費</a:t>
            </a:r>
            <a:r>
              <a:rPr lang="ja-JP" altLang="en-US" sz="900" dirty="0">
                <a:solidFill>
                  <a:schemeClr val="tx1"/>
                </a:solidFill>
                <a:latin typeface="メイリオ" panose="020B0604030504040204" pitchFamily="50" charset="-128"/>
                <a:ea typeface="メイリオ" panose="020B0604030504040204" pitchFamily="50" charset="-128"/>
              </a:rPr>
              <a:t>を支給対象経費</a:t>
            </a:r>
            <a:r>
              <a:rPr lang="ja-JP" altLang="en-US" sz="800" dirty="0">
                <a:solidFill>
                  <a:schemeClr val="tx1"/>
                </a:solidFill>
                <a:latin typeface="メイリオ" panose="020B0604030504040204" pitchFamily="50" charset="-128"/>
                <a:ea typeface="メイリオ" panose="020B0604030504040204" pitchFamily="50" charset="-128"/>
              </a:rPr>
              <a:t>（注）</a:t>
            </a:r>
            <a:r>
              <a:rPr lang="ja-JP" altLang="en-US" sz="900" dirty="0">
                <a:solidFill>
                  <a:schemeClr val="tx1"/>
                </a:solidFill>
                <a:latin typeface="メイリオ" panose="020B0604030504040204" pitchFamily="50" charset="-128"/>
                <a:ea typeface="メイリオ" panose="020B0604030504040204" pitchFamily="50" charset="-128"/>
              </a:rPr>
              <a:t>とし、</a:t>
            </a:r>
            <a:r>
              <a:rPr lang="ja-JP" altLang="en-US" sz="900" u="sng" dirty="0">
                <a:solidFill>
                  <a:schemeClr val="tx1"/>
                </a:solidFill>
                <a:latin typeface="メイリオ" panose="020B0604030504040204" pitchFamily="50" charset="-128"/>
                <a:ea typeface="メイリオ" panose="020B0604030504040204" pitchFamily="50" charset="-128"/>
              </a:rPr>
              <a:t>支給対象経費に</a:t>
            </a:r>
            <a:r>
              <a:rPr lang="en-US" altLang="ja-JP" sz="900" u="sng" dirty="0">
                <a:solidFill>
                  <a:schemeClr val="tx1"/>
                </a:solidFill>
                <a:latin typeface="メイリオ" panose="020B0604030504040204" pitchFamily="50" charset="-128"/>
                <a:ea typeface="メイリオ" panose="020B0604030504040204" pitchFamily="50" charset="-128"/>
              </a:rPr>
              <a:t>60</a:t>
            </a:r>
            <a:r>
              <a:rPr lang="ja-JP" altLang="en-US" sz="900" u="sng" dirty="0">
                <a:solidFill>
                  <a:schemeClr val="tx1"/>
                </a:solidFill>
                <a:latin typeface="メイリオ" panose="020B0604030504040204" pitchFamily="50" charset="-128"/>
                <a:ea typeface="メイリオ" panose="020B0604030504040204" pitchFamily="50" charset="-128"/>
              </a:rPr>
              <a:t>％（中小企業事業主以外は</a:t>
            </a:r>
            <a:r>
              <a:rPr lang="en-US" altLang="ja-JP" sz="900" u="sng" dirty="0">
                <a:solidFill>
                  <a:schemeClr val="tx1"/>
                </a:solidFill>
                <a:latin typeface="メイリオ" panose="020B0604030504040204" pitchFamily="50" charset="-128"/>
                <a:ea typeface="メイリオ" panose="020B0604030504040204" pitchFamily="50" charset="-128"/>
              </a:rPr>
              <a:t>45</a:t>
            </a:r>
            <a:r>
              <a:rPr lang="ja-JP" altLang="en-US" sz="900" u="sng" dirty="0">
                <a:solidFill>
                  <a:schemeClr val="tx1"/>
                </a:solidFill>
                <a:latin typeface="メイリオ" panose="020B0604030504040204" pitchFamily="50" charset="-128"/>
                <a:ea typeface="メイリオ" panose="020B0604030504040204" pitchFamily="50" charset="-128"/>
              </a:rPr>
              <a:t>％）を乗じた額</a:t>
            </a:r>
            <a:r>
              <a:rPr lang="ja-JP" altLang="en-US" sz="900" dirty="0">
                <a:solidFill>
                  <a:schemeClr val="tx1"/>
                </a:solidFill>
                <a:latin typeface="メイリオ" panose="020B0604030504040204" pitchFamily="50" charset="-128"/>
                <a:ea typeface="メイリオ" panose="020B0604030504040204" pitchFamily="50" charset="-128"/>
              </a:rPr>
              <a:t>を支給します。</a:t>
            </a:r>
            <a:endParaRPr lang="en-US" altLang="ja-JP" sz="900" dirty="0">
              <a:solidFill>
                <a:schemeClr val="tx1"/>
              </a:solidFill>
              <a:latin typeface="メイリオ" panose="020B0604030504040204" pitchFamily="50" charset="-128"/>
              <a:ea typeface="メイリオ" panose="020B0604030504040204" pitchFamily="50" charset="-128"/>
            </a:endParaRPr>
          </a:p>
          <a:p>
            <a:endParaRPr lang="en-US" altLang="ja-JP" sz="300" dirty="0">
              <a:solidFill>
                <a:schemeClr val="tx1"/>
              </a:solidFill>
              <a:latin typeface="メイリオ" panose="020B0604030504040204" pitchFamily="50" charset="-128"/>
              <a:ea typeface="メイリオ" panose="020B0604030504040204" pitchFamily="50" charset="-128"/>
            </a:endParaRPr>
          </a:p>
          <a:p>
            <a:endParaRPr lang="en-US" altLang="ja-JP" sz="900" strike="sngStrike" dirty="0">
              <a:solidFill>
                <a:srgbClr val="FF0000"/>
              </a:solidFill>
              <a:latin typeface="メイリオ" panose="020B0604030504040204" pitchFamily="50" charset="-128"/>
              <a:ea typeface="メイリオ" panose="020B0604030504040204" pitchFamily="50" charset="-128"/>
            </a:endParaRPr>
          </a:p>
          <a:p>
            <a:endParaRPr lang="en-US" altLang="ja-JP" sz="1000" dirty="0">
              <a:solidFill>
                <a:schemeClr val="tx1"/>
              </a:solidFill>
              <a:latin typeface="メイリオ" panose="020B0604030504040204" pitchFamily="50" charset="-128"/>
              <a:ea typeface="メイリオ" panose="020B0604030504040204" pitchFamily="50" charset="-128"/>
            </a:endParaRPr>
          </a:p>
          <a:p>
            <a:endParaRPr lang="en-US" altLang="ja-JP" sz="1000" dirty="0">
              <a:solidFill>
                <a:schemeClr val="tx1"/>
              </a:solidFill>
              <a:latin typeface="メイリオ" panose="020B0604030504040204" pitchFamily="50" charset="-128"/>
              <a:ea typeface="メイリオ" panose="020B0604030504040204" pitchFamily="50" charset="-128"/>
            </a:endParaRPr>
          </a:p>
          <a:p>
            <a:endParaRPr lang="en-US" altLang="ja-JP" sz="1000" dirty="0">
              <a:solidFill>
                <a:schemeClr val="tx1"/>
              </a:solidFill>
              <a:latin typeface="メイリオ" panose="020B0604030504040204" pitchFamily="50" charset="-128"/>
              <a:ea typeface="メイリオ" panose="020B0604030504040204" pitchFamily="50" charset="-128"/>
            </a:endParaRPr>
          </a:p>
          <a:p>
            <a:endParaRPr lang="en-US" altLang="ja-JP" sz="1000" dirty="0">
              <a:solidFill>
                <a:schemeClr val="tx1"/>
              </a:solidFill>
              <a:latin typeface="メイリオ" panose="020B0604030504040204" pitchFamily="50" charset="-128"/>
              <a:ea typeface="メイリオ" panose="020B0604030504040204" pitchFamily="50" charset="-128"/>
            </a:endParaRPr>
          </a:p>
          <a:p>
            <a:endParaRPr lang="en-US" altLang="ja-JP" sz="1000" dirty="0">
              <a:solidFill>
                <a:schemeClr val="tx1"/>
              </a:solidFill>
              <a:latin typeface="メイリオ" panose="020B0604030504040204" pitchFamily="50" charset="-128"/>
              <a:ea typeface="メイリオ" panose="020B0604030504040204" pitchFamily="50" charset="-128"/>
            </a:endParaRPr>
          </a:p>
          <a:p>
            <a:endParaRPr lang="en-US" altLang="ja-JP" sz="1000" dirty="0">
              <a:solidFill>
                <a:schemeClr val="tx1"/>
              </a:solidFill>
              <a:latin typeface="メイリオ" panose="020B0604030504040204" pitchFamily="50" charset="-128"/>
              <a:ea typeface="メイリオ" panose="020B0604030504040204" pitchFamily="50" charset="-128"/>
            </a:endParaRPr>
          </a:p>
          <a:p>
            <a:endParaRPr lang="en-US" altLang="ja-JP" sz="1000" dirty="0">
              <a:solidFill>
                <a:schemeClr val="tx1"/>
              </a:solidFill>
              <a:latin typeface="メイリオ" panose="020B0604030504040204" pitchFamily="50" charset="-128"/>
              <a:ea typeface="メイリオ" panose="020B0604030504040204" pitchFamily="50" charset="-128"/>
            </a:endParaRPr>
          </a:p>
          <a:p>
            <a:endParaRPr lang="en-US" altLang="ja-JP" sz="1000" dirty="0">
              <a:solidFill>
                <a:schemeClr val="tx1"/>
              </a:solidFill>
              <a:latin typeface="メイリオ" panose="020B0604030504040204" pitchFamily="50" charset="-128"/>
              <a:ea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rPr>
              <a:t>　</a:t>
            </a:r>
            <a:r>
              <a:rPr lang="en-US" altLang="ja-JP" sz="800" dirty="0">
                <a:solidFill>
                  <a:schemeClr val="tx1"/>
                </a:solidFill>
                <a:latin typeface="メイリオ" panose="020B0604030504040204" pitchFamily="50" charset="-128"/>
                <a:ea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rPr>
              <a:t>高齢期における職業生活設計のために必要な情報の提供や助言を行う研修を含む。</a:t>
            </a:r>
            <a:endParaRPr lang="en-US" altLang="ja-JP" sz="800" dirty="0">
              <a:solidFill>
                <a:schemeClr val="tx1"/>
              </a:solidFill>
              <a:latin typeface="メイリオ" panose="020B0604030504040204" pitchFamily="50" charset="-128"/>
              <a:ea typeface="メイリオ" panose="020B0604030504040204" pitchFamily="50" charset="-128"/>
            </a:endParaRPr>
          </a:p>
          <a:p>
            <a:endParaRPr lang="en-US" altLang="ja-JP" sz="900" dirty="0">
              <a:solidFill>
                <a:schemeClr val="tx1"/>
              </a:solidFill>
              <a:latin typeface="メイリオ" panose="020B0604030504040204" pitchFamily="50" charset="-128"/>
              <a:ea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rPr>
              <a:t>（注）その経費が</a:t>
            </a:r>
            <a:r>
              <a:rPr lang="en-US" altLang="ja-JP" sz="900" dirty="0">
                <a:solidFill>
                  <a:schemeClr val="tx1"/>
                </a:solidFill>
                <a:latin typeface="メイリオ" panose="020B0604030504040204" pitchFamily="50" charset="-128"/>
                <a:ea typeface="メイリオ" panose="020B0604030504040204" pitchFamily="50" charset="-128"/>
              </a:rPr>
              <a:t>50</a:t>
            </a:r>
            <a:r>
              <a:rPr lang="ja-JP" altLang="en-US" sz="900" dirty="0">
                <a:solidFill>
                  <a:schemeClr val="tx1"/>
                </a:solidFill>
                <a:latin typeface="メイリオ" panose="020B0604030504040204" pitchFamily="50" charset="-128"/>
                <a:ea typeface="メイリオ" panose="020B0604030504040204" pitchFamily="50" charset="-128"/>
              </a:rPr>
              <a:t>万円を超える場合は</a:t>
            </a:r>
            <a:r>
              <a:rPr lang="en-US" altLang="ja-JP" sz="900" dirty="0">
                <a:solidFill>
                  <a:schemeClr val="tx1"/>
                </a:solidFill>
                <a:latin typeface="メイリオ" panose="020B0604030504040204" pitchFamily="50" charset="-128"/>
                <a:ea typeface="メイリオ" panose="020B0604030504040204" pitchFamily="50" charset="-128"/>
              </a:rPr>
              <a:t>50</a:t>
            </a:r>
            <a:r>
              <a:rPr lang="ja-JP" altLang="en-US" sz="900" dirty="0">
                <a:solidFill>
                  <a:schemeClr val="tx1"/>
                </a:solidFill>
                <a:latin typeface="メイリオ" panose="020B0604030504040204" pitchFamily="50" charset="-128"/>
                <a:ea typeface="メイリオ" panose="020B0604030504040204" pitchFamily="50" charset="-128"/>
              </a:rPr>
              <a:t>万円とします。なお、企業単位で初回に限り、経費の額にかかわらず、当該措置</a:t>
            </a:r>
            <a:endParaRPr lang="en-US" altLang="ja-JP" sz="900" dirty="0">
              <a:solidFill>
                <a:schemeClr val="tx1"/>
              </a:solidFill>
              <a:latin typeface="メイリオ" panose="020B0604030504040204" pitchFamily="50" charset="-128"/>
              <a:ea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rPr>
              <a:t>　　の実施に</a:t>
            </a:r>
            <a:r>
              <a:rPr lang="en-US" altLang="ja-JP" sz="900" dirty="0">
                <a:solidFill>
                  <a:schemeClr val="tx1"/>
                </a:solidFill>
                <a:latin typeface="メイリオ" panose="020B0604030504040204" pitchFamily="50" charset="-128"/>
                <a:ea typeface="メイリオ" panose="020B0604030504040204" pitchFamily="50" charset="-128"/>
              </a:rPr>
              <a:t>50</a:t>
            </a:r>
            <a:r>
              <a:rPr lang="ja-JP" altLang="en-US" sz="900" dirty="0">
                <a:solidFill>
                  <a:schemeClr val="tx1"/>
                </a:solidFill>
                <a:latin typeface="メイリオ" panose="020B0604030504040204" pitchFamily="50" charset="-128"/>
                <a:ea typeface="メイリオ" panose="020B0604030504040204" pitchFamily="50" charset="-128"/>
              </a:rPr>
              <a:t>万円の費用を要したものとみなします。</a:t>
            </a:r>
            <a:endParaRPr lang="en-US" altLang="ja-JP" sz="900" dirty="0">
              <a:solidFill>
                <a:schemeClr val="tx1"/>
              </a:solidFill>
              <a:latin typeface="メイリオ" panose="020B0604030504040204" pitchFamily="50" charset="-128"/>
              <a:ea typeface="メイリオ" panose="020B0604030504040204" pitchFamily="50" charset="-128"/>
            </a:endParaRPr>
          </a:p>
          <a:p>
            <a:endParaRPr lang="ja-JP" altLang="en-US" sz="1000" dirty="0">
              <a:solidFill>
                <a:schemeClr val="tx1"/>
              </a:solidFill>
              <a:latin typeface="メイリオ" panose="020B0604030504040204" pitchFamily="50" charset="-128"/>
              <a:ea typeface="メイリオ" panose="020B0604030504040204" pitchFamily="50" charset="-128"/>
            </a:endParaRPr>
          </a:p>
          <a:p>
            <a:endParaRPr lang="en-US" altLang="ja-JP" sz="1050" dirty="0">
              <a:solidFill>
                <a:schemeClr val="tx1"/>
              </a:solidFill>
              <a:latin typeface="メイリオ" panose="020B0604030504040204" pitchFamily="50" charset="-128"/>
              <a:ea typeface="メイリオ" panose="020B0604030504040204" pitchFamily="50" charset="-128"/>
            </a:endParaRPr>
          </a:p>
          <a:p>
            <a:endParaRPr lang="en-US" altLang="ja-JP" sz="1050" dirty="0">
              <a:solidFill>
                <a:schemeClr val="tx1"/>
              </a:solidFill>
              <a:latin typeface="メイリオ" panose="020B0604030504040204" pitchFamily="50" charset="-128"/>
              <a:ea typeface="メイリオ" panose="020B0604030504040204" pitchFamily="50" charset="-128"/>
            </a:endParaRPr>
          </a:p>
          <a:p>
            <a:endParaRPr lang="en-US" altLang="ja-JP" sz="1050" dirty="0">
              <a:solidFill>
                <a:schemeClr val="tx1"/>
              </a:solidFill>
              <a:latin typeface="メイリオ" panose="020B0604030504040204" pitchFamily="50" charset="-128"/>
              <a:ea typeface="メイリオ" panose="020B0604030504040204" pitchFamily="50" charset="-128"/>
            </a:endParaRPr>
          </a:p>
          <a:p>
            <a:endParaRPr lang="ja-JP" altLang="ja-JP" sz="1050"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endParaRPr lang="en-US" altLang="ja-JP" sz="1050" dirty="0">
              <a:solidFill>
                <a:schemeClr val="tx1"/>
              </a:solidFill>
              <a:latin typeface="メイリオ" panose="020B0604030504040204" pitchFamily="50" charset="-128"/>
              <a:ea typeface="メイリオ" panose="020B0604030504040204" pitchFamily="50" charset="-128"/>
            </a:endParaRPr>
          </a:p>
        </p:txBody>
      </p:sp>
      <p:sp>
        <p:nvSpPr>
          <p:cNvPr id="227" name="テキスト ボックス 226"/>
          <p:cNvSpPr txBox="1"/>
          <p:nvPr/>
        </p:nvSpPr>
        <p:spPr>
          <a:xfrm>
            <a:off x="348915" y="172314"/>
            <a:ext cx="6603509" cy="584775"/>
          </a:xfrm>
          <a:prstGeom prst="rect">
            <a:avLst/>
          </a:prstGeom>
          <a:noFill/>
        </p:spPr>
        <p:txBody>
          <a:bodyPr wrap="square" rtlCol="0">
            <a:spAutoFit/>
          </a:bodyPr>
          <a:lstStyle/>
          <a:p>
            <a:pPr algn="ctr"/>
            <a:r>
              <a:rPr lang="en-US" altLang="ja-JP" sz="3200" b="1" dirty="0">
                <a:ln>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50000" t="50000" r="50000" b="50000"/>
                    </a:path>
                    <a:tileRect/>
                  </a:gradFill>
                </a:ln>
                <a:effectLst>
                  <a:outerShdw blurRad="50800" dist="38100" dir="8100000" algn="tr" rotWithShape="0">
                    <a:schemeClr val="accent6">
                      <a:lumMod val="75000"/>
                      <a:alpha val="40000"/>
                    </a:schemeClr>
                  </a:outerShdw>
                </a:effectLst>
                <a:latin typeface="メイリオ" panose="020B0604030504040204" pitchFamily="50" charset="-128"/>
                <a:ea typeface="メイリオ" panose="020B0604030504040204" pitchFamily="50" charset="-128"/>
              </a:rPr>
              <a:t>65</a:t>
            </a:r>
            <a:r>
              <a:rPr kumimoji="1" lang="ja-JP" altLang="en-US" sz="3200" b="1" dirty="0">
                <a:ln>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50000" t="50000" r="50000" b="50000"/>
                    </a:path>
                    <a:tileRect/>
                  </a:gradFill>
                </a:ln>
                <a:effectLst>
                  <a:outerShdw blurRad="50800" dist="38100" dir="8100000" algn="tr" rotWithShape="0">
                    <a:schemeClr val="accent6">
                      <a:lumMod val="75000"/>
                      <a:alpha val="40000"/>
                    </a:schemeClr>
                  </a:outerShdw>
                </a:effectLst>
                <a:latin typeface="メイリオ" panose="020B0604030504040204" pitchFamily="50" charset="-128"/>
                <a:ea typeface="メイリオ" panose="020B0604030504040204" pitchFamily="50" charset="-128"/>
              </a:rPr>
              <a:t>歳超雇用推進助成金のご案内</a:t>
            </a:r>
            <a:endParaRPr kumimoji="1" lang="en-US" altLang="ja-JP" sz="3200" b="1" dirty="0">
              <a:ln>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50000" t="50000" r="50000" b="50000"/>
                  </a:path>
                  <a:tileRect/>
                </a:gradFill>
              </a:ln>
              <a:effectLst>
                <a:outerShdw blurRad="50800" dist="38100" dir="8100000" algn="tr" rotWithShape="0">
                  <a:schemeClr val="accent6">
                    <a:lumMod val="75000"/>
                    <a:alpha val="40000"/>
                  </a:schemeClr>
                </a:outerShdw>
              </a:effectLst>
              <a:latin typeface="メイリオ" panose="020B0604030504040204" pitchFamily="50" charset="-128"/>
              <a:ea typeface="メイリオ" panose="020B0604030504040204" pitchFamily="50" charset="-128"/>
            </a:endParaRPr>
          </a:p>
        </p:txBody>
      </p:sp>
      <p:sp>
        <p:nvSpPr>
          <p:cNvPr id="230" name="角丸四角形 229"/>
          <p:cNvSpPr/>
          <p:nvPr/>
        </p:nvSpPr>
        <p:spPr>
          <a:xfrm>
            <a:off x="415608" y="7910644"/>
            <a:ext cx="6653698" cy="1110298"/>
          </a:xfrm>
          <a:prstGeom prst="roundRect">
            <a:avLst>
              <a:gd name="adj" fmla="val 8577"/>
            </a:avLst>
          </a:prstGeom>
          <a:solidFill>
            <a:srgbClr val="FFE5FF"/>
          </a:solidFill>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l">
              <a:spcAft>
                <a:spcPts val="0"/>
              </a:spcAft>
            </a:pPr>
            <a:endParaRPr lang="en-US" sz="400" b="1" u="sng" kern="100" dirty="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p>
            <a:pPr algn="ctr">
              <a:spcAft>
                <a:spcPts val="0"/>
              </a:spcAft>
            </a:pPr>
            <a:r>
              <a:rPr lang="ja-JP" altLang="en-US" sz="1400" b="1" kern="100" dirty="0">
                <a:solidFill>
                  <a:srgbClr val="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高年齢者無期雇用転換</a:t>
            </a:r>
            <a:r>
              <a:rPr lang="ja-JP" sz="1400" b="1" kern="100" dirty="0">
                <a:solidFill>
                  <a:srgbClr val="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コース</a:t>
            </a:r>
            <a:endParaRPr lang="en-US" altLang="ja-JP" sz="1400" b="1" kern="100" dirty="0">
              <a:solidFill>
                <a:srgbClr val="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endParaRPr lang="en-US" altLang="ja-JP" sz="400" dirty="0">
              <a:solidFill>
                <a:schemeClr val="tx1"/>
              </a:solidFill>
              <a:latin typeface="メイリオ" panose="020B0604030504040204" pitchFamily="50" charset="-128"/>
              <a:ea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rPr>
              <a:t>　</a:t>
            </a:r>
            <a:r>
              <a:rPr lang="ja-JP" altLang="en-US" sz="900" u="sng" dirty="0">
                <a:solidFill>
                  <a:schemeClr val="tx1"/>
                </a:solidFill>
                <a:latin typeface="メイリオ" panose="020B0604030504040204" pitchFamily="50" charset="-128"/>
                <a:ea typeface="メイリオ" panose="020B0604030504040204" pitchFamily="50" charset="-128"/>
              </a:rPr>
              <a:t>認定された無期雇用転換計画</a:t>
            </a:r>
            <a:r>
              <a:rPr lang="ja-JP" altLang="en-US" sz="900" dirty="0">
                <a:solidFill>
                  <a:schemeClr val="tx1"/>
                </a:solidFill>
                <a:latin typeface="メイリオ" panose="020B0604030504040204" pitchFamily="50" charset="-128"/>
                <a:ea typeface="メイリオ" panose="020B0604030504040204" pitchFamily="50" charset="-128"/>
              </a:rPr>
              <a:t>に基づき</a:t>
            </a:r>
            <a:r>
              <a:rPr lang="en-US" altLang="ja-JP" sz="900" u="sng" dirty="0">
                <a:solidFill>
                  <a:schemeClr val="tx1"/>
                </a:solidFill>
                <a:latin typeface="メイリオ" panose="020B0604030504040204" pitchFamily="50" charset="-128"/>
                <a:ea typeface="メイリオ" panose="020B0604030504040204" pitchFamily="50" charset="-128"/>
              </a:rPr>
              <a:t>50</a:t>
            </a:r>
            <a:r>
              <a:rPr lang="ja-JP" altLang="en-US" sz="900" u="sng" dirty="0">
                <a:solidFill>
                  <a:schemeClr val="tx1"/>
                </a:solidFill>
                <a:latin typeface="メイリオ" panose="020B0604030504040204" pitchFamily="50" charset="-128"/>
                <a:ea typeface="メイリオ" panose="020B0604030504040204" pitchFamily="50" charset="-128"/>
              </a:rPr>
              <a:t>歳以上かつ定年年齢未満の有期契約労働者を無期雇用労働者に転換</a:t>
            </a:r>
            <a:r>
              <a:rPr lang="ja-JP" altLang="en-US" sz="900" dirty="0">
                <a:solidFill>
                  <a:schemeClr val="tx1"/>
                </a:solidFill>
                <a:latin typeface="メイリオ" panose="020B0604030504040204" pitchFamily="50" charset="-128"/>
                <a:ea typeface="メイリオ" panose="020B0604030504040204" pitchFamily="50" charset="-128"/>
              </a:rPr>
              <a:t>させた事業主に対して、対象労働者１人につき</a:t>
            </a:r>
            <a:r>
              <a:rPr lang="en-US" altLang="ja-JP" sz="900" dirty="0">
                <a:solidFill>
                  <a:schemeClr val="tx1"/>
                </a:solidFill>
                <a:latin typeface="メイリオ" panose="020B0604030504040204" pitchFamily="50" charset="-128"/>
                <a:ea typeface="メイリオ" panose="020B0604030504040204" pitchFamily="50" charset="-128"/>
              </a:rPr>
              <a:t>30</a:t>
            </a:r>
            <a:r>
              <a:rPr lang="ja-JP" altLang="en-US" sz="900" dirty="0">
                <a:solidFill>
                  <a:schemeClr val="tx1"/>
                </a:solidFill>
                <a:latin typeface="メイリオ" panose="020B0604030504040204" pitchFamily="50" charset="-128"/>
                <a:ea typeface="メイリオ" panose="020B0604030504040204" pitchFamily="50" charset="-128"/>
              </a:rPr>
              <a:t>万円（中小企業事業主以外は</a:t>
            </a:r>
            <a:r>
              <a:rPr lang="en-US" altLang="ja-JP" sz="900">
                <a:solidFill>
                  <a:schemeClr val="tx1"/>
                </a:solidFill>
                <a:latin typeface="メイリオ" panose="020B0604030504040204" pitchFamily="50" charset="-128"/>
                <a:ea typeface="メイリオ" panose="020B0604030504040204" pitchFamily="50" charset="-128"/>
              </a:rPr>
              <a:t>23</a:t>
            </a:r>
            <a:r>
              <a:rPr lang="ja-JP" altLang="en-US" sz="900">
                <a:solidFill>
                  <a:schemeClr val="tx1"/>
                </a:solidFill>
                <a:latin typeface="メイリオ" panose="020B0604030504040204" pitchFamily="50" charset="-128"/>
                <a:ea typeface="メイリオ" panose="020B0604030504040204" pitchFamily="50" charset="-128"/>
              </a:rPr>
              <a:t>万円</a:t>
            </a:r>
            <a:r>
              <a:rPr lang="ja-JP" altLang="en-US" sz="900" dirty="0">
                <a:solidFill>
                  <a:schemeClr val="tx1"/>
                </a:solidFill>
                <a:latin typeface="メイリオ" panose="020B0604030504040204" pitchFamily="50" charset="-128"/>
                <a:ea typeface="メイリオ" panose="020B0604030504040204" pitchFamily="50" charset="-128"/>
              </a:rPr>
              <a:t>）を支給します。</a:t>
            </a:r>
            <a:endParaRPr lang="en-US" altLang="ja-JP" sz="900" dirty="0">
              <a:solidFill>
                <a:schemeClr val="tx1"/>
              </a:solidFill>
              <a:latin typeface="メイリオ" panose="020B0604030504040204" pitchFamily="50" charset="-128"/>
              <a:ea typeface="メイリオ" panose="020B0604030504040204" pitchFamily="50" charset="-128"/>
            </a:endParaRPr>
          </a:p>
          <a:p>
            <a:endParaRPr lang="en-US" altLang="ja-JP" sz="300" dirty="0">
              <a:solidFill>
                <a:schemeClr val="tx1"/>
              </a:solidFill>
              <a:latin typeface="メイリオ" panose="020B0604030504040204" pitchFamily="50" charset="-128"/>
              <a:ea typeface="メイリオ" panose="020B0604030504040204" pitchFamily="50" charset="-128"/>
            </a:endParaRPr>
          </a:p>
          <a:p>
            <a:endParaRPr lang="ja-JP" altLang="en-US" sz="300" dirty="0">
              <a:solidFill>
                <a:schemeClr val="tx1"/>
              </a:solidFill>
              <a:latin typeface="メイリオ" panose="020B0604030504040204" pitchFamily="50" charset="-128"/>
              <a:ea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rPr>
              <a:t>　また、対象労働者は１支給年度（４月～翌年３月まで）１適用事業所あたり</a:t>
            </a:r>
            <a:r>
              <a:rPr lang="en-US" altLang="ja-JP" sz="900" dirty="0">
                <a:solidFill>
                  <a:schemeClr val="tx1"/>
                </a:solidFill>
                <a:latin typeface="メイリオ" panose="020B0604030504040204" pitchFamily="50" charset="-128"/>
                <a:ea typeface="メイリオ" panose="020B0604030504040204" pitchFamily="50" charset="-128"/>
              </a:rPr>
              <a:t>10</a:t>
            </a:r>
            <a:r>
              <a:rPr lang="ja-JP" altLang="en-US" sz="900" dirty="0">
                <a:solidFill>
                  <a:schemeClr val="tx1"/>
                </a:solidFill>
                <a:latin typeface="メイリオ" panose="020B0604030504040204" pitchFamily="50" charset="-128"/>
                <a:ea typeface="メイリオ" panose="020B0604030504040204" pitchFamily="50" charset="-128"/>
              </a:rPr>
              <a:t>人までとなります。</a:t>
            </a:r>
          </a:p>
          <a:p>
            <a:endParaRPr lang="ja-JP"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32" name="テキスト ボックス 231"/>
          <p:cNvSpPr txBox="1"/>
          <p:nvPr/>
        </p:nvSpPr>
        <p:spPr>
          <a:xfrm>
            <a:off x="372843" y="9068054"/>
            <a:ext cx="6653698" cy="553998"/>
          </a:xfrm>
          <a:prstGeom prst="rect">
            <a:avLst/>
          </a:prstGeom>
          <a:noFill/>
        </p:spPr>
        <p:txBody>
          <a:bodyPr wrap="square" rtlCol="0">
            <a:spAutoFit/>
          </a:bodyPr>
          <a:lstStyle/>
          <a:p>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　助成金の受給のためには、高年齢者等の雇用の安定等に関する法律（昭和</a:t>
            </a:r>
            <a:r>
              <a:rPr lang="en-US" altLang="ja-JP" sz="1000" dirty="0">
                <a:latin typeface="メイリオ" panose="020B0604030504040204" pitchFamily="50" charset="-128"/>
                <a:ea typeface="メイリオ" panose="020B0604030504040204" pitchFamily="50" charset="-128"/>
              </a:rPr>
              <a:t>46</a:t>
            </a:r>
            <a:r>
              <a:rPr lang="ja-JP" altLang="en-US" sz="1000" dirty="0">
                <a:latin typeface="メイリオ" panose="020B0604030504040204" pitchFamily="50" charset="-128"/>
                <a:ea typeface="メイリオ" panose="020B0604030504040204" pitchFamily="50" charset="-128"/>
              </a:rPr>
              <a:t>年法律第</a:t>
            </a:r>
            <a:r>
              <a:rPr lang="en-US" altLang="ja-JP" sz="1000" dirty="0">
                <a:latin typeface="メイリオ" panose="020B0604030504040204" pitchFamily="50" charset="-128"/>
                <a:ea typeface="メイリオ" panose="020B0604030504040204" pitchFamily="50" charset="-128"/>
              </a:rPr>
              <a:t>68</a:t>
            </a:r>
            <a:r>
              <a:rPr lang="ja-JP" altLang="en-US" sz="1000" dirty="0">
                <a:latin typeface="メイリオ" panose="020B0604030504040204" pitchFamily="50" charset="-128"/>
                <a:ea typeface="メイリオ" panose="020B0604030504040204" pitchFamily="50" charset="-128"/>
              </a:rPr>
              <a:t>号）第８条又は第９</a:t>
            </a:r>
            <a:endParaRPr lang="en-US" altLang="ja-JP" sz="1000" dirty="0">
              <a:latin typeface="メイリオ" panose="020B0604030504040204" pitchFamily="50" charset="-128"/>
              <a:ea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rPr>
              <a:t>　条第１項の規定に違反していないことなど、一定の要件を満たす必要があります。　</a:t>
            </a:r>
            <a:endParaRPr lang="en-US" altLang="ja-JP" sz="400" dirty="0">
              <a:latin typeface="メイリオ" panose="020B0604030504040204" pitchFamily="50" charset="-128"/>
              <a:ea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rPr>
              <a:t>　　</a:t>
            </a:r>
            <a:r>
              <a:rPr lang="ja-JP" altLang="en-US" sz="1000" u="sng" dirty="0">
                <a:latin typeface="メイリオ" panose="020B0604030504040204" pitchFamily="50" charset="-128"/>
                <a:ea typeface="メイリオ" panose="020B0604030504040204" pitchFamily="50" charset="-128"/>
              </a:rPr>
              <a:t>詳細な要件につきましては各助成金の「支給申請の手引き」をご確認くださいますようお願いします。</a:t>
            </a:r>
            <a:endParaRPr kumimoji="1" lang="en-US" altLang="ja-JP" sz="1000" u="sng" dirty="0">
              <a:latin typeface="メイリオ" panose="020B0604030504040204" pitchFamily="50" charset="-128"/>
              <a:ea typeface="メイリオ"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68723622"/>
              </p:ext>
            </p:extLst>
          </p:nvPr>
        </p:nvGraphicFramePr>
        <p:xfrm>
          <a:off x="580915" y="5895492"/>
          <a:ext cx="6113802" cy="1327762"/>
        </p:xfrm>
        <a:graphic>
          <a:graphicData uri="http://schemas.openxmlformats.org/drawingml/2006/table">
            <a:tbl>
              <a:tblPr>
                <a:tableStyleId>{5C22544A-7EE6-4342-B048-85BDC9FD1C3A}</a:tableStyleId>
              </a:tblPr>
              <a:tblGrid>
                <a:gridCol w="2458019">
                  <a:extLst>
                    <a:ext uri="{9D8B030D-6E8A-4147-A177-3AD203B41FA5}">
                      <a16:colId xmlns:a16="http://schemas.microsoft.com/office/drawing/2014/main" val="20000"/>
                    </a:ext>
                  </a:extLst>
                </a:gridCol>
                <a:gridCol w="3655783">
                  <a:extLst>
                    <a:ext uri="{9D8B030D-6E8A-4147-A177-3AD203B41FA5}">
                      <a16:colId xmlns:a16="http://schemas.microsoft.com/office/drawing/2014/main" val="20001"/>
                    </a:ext>
                  </a:extLst>
                </a:gridCol>
              </a:tblGrid>
              <a:tr h="141275">
                <a:tc>
                  <a:txBody>
                    <a:bodyPr/>
                    <a:lstStyle/>
                    <a:p>
                      <a:pPr algn="ctr" rtl="0" fontAlgn="ctr"/>
                      <a:r>
                        <a:rPr lang="ja-JP" altLang="en-US" sz="700" b="1" u="none" strike="noStrike" dirty="0">
                          <a:effectLst/>
                          <a:latin typeface="メイリオ" panose="020B0604030504040204" pitchFamily="50" charset="-128"/>
                          <a:ea typeface="メイリオ" panose="020B0604030504040204" pitchFamily="50" charset="-128"/>
                        </a:rPr>
                        <a:t>高年齢者雇用管理整備措置の種類</a:t>
                      </a:r>
                      <a:endParaRPr lang="ja-JP" altLang="en-US" sz="7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2">
                        <a:lumMod val="20000"/>
                        <a:lumOff val="80000"/>
                      </a:schemeClr>
                    </a:solidFill>
                  </a:tcPr>
                </a:tc>
                <a:tc>
                  <a:txBody>
                    <a:bodyPr/>
                    <a:lstStyle/>
                    <a:p>
                      <a:pPr algn="ctr" rtl="0" fontAlgn="ctr"/>
                      <a:r>
                        <a:rPr lang="zh-TW" altLang="en-US" sz="700" b="1" u="none" strike="noStrike" dirty="0">
                          <a:effectLst/>
                          <a:latin typeface="メイリオ" panose="020B0604030504040204" pitchFamily="50" charset="-128"/>
                          <a:ea typeface="メイリオ" panose="020B0604030504040204" pitchFamily="50" charset="-128"/>
                        </a:rPr>
                        <a:t>支給対象経費</a:t>
                      </a:r>
                      <a:endParaRPr lang="zh-TW" altLang="en-US" sz="7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4">
                        <a:lumMod val="20000"/>
                        <a:lumOff val="80000"/>
                      </a:schemeClr>
                    </a:solidFill>
                  </a:tcPr>
                </a:tc>
                <a:extLst>
                  <a:ext uri="{0D108BD9-81ED-4DB2-BD59-A6C34878D82A}">
                    <a16:rowId xmlns:a16="http://schemas.microsoft.com/office/drawing/2014/main" val="10000"/>
                  </a:ext>
                </a:extLst>
              </a:tr>
              <a:tr h="167790">
                <a:tc>
                  <a:txBody>
                    <a:bodyPr/>
                    <a:lstStyle/>
                    <a:p>
                      <a:pPr algn="l" rtl="0" fontAlgn="ctr"/>
                      <a:r>
                        <a:rPr lang="ja-JP" altLang="en-US" sz="600" u="none" strike="noStrike" dirty="0">
                          <a:effectLst/>
                          <a:latin typeface="メイリオ" panose="020B0604030504040204" pitchFamily="50" charset="-128"/>
                          <a:ea typeface="メイリオ" panose="020B0604030504040204" pitchFamily="50" charset="-128"/>
                        </a:rPr>
                        <a:t>　イ　高年齢者に係る賃金・人事処遇制度の導入・改善</a:t>
                      </a:r>
                      <a:endParaRPr lang="ja-JP" altLang="en-US" sz="6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2">
                        <a:lumMod val="20000"/>
                        <a:lumOff val="80000"/>
                      </a:schemeClr>
                    </a:solidFill>
                  </a:tcPr>
                </a:tc>
                <a:tc rowSpan="7">
                  <a:txBody>
                    <a:bodyPr/>
                    <a:lstStyle/>
                    <a:p>
                      <a:pPr algn="l" rtl="0" fontAlgn="ctr"/>
                      <a:r>
                        <a:rPr lang="ja-JP" altLang="en-US" sz="700" u="none" strike="noStrike" dirty="0">
                          <a:effectLst/>
                          <a:latin typeface="メイリオ" panose="020B0604030504040204" pitchFamily="50" charset="-128"/>
                          <a:ea typeface="メイリオ" panose="020B0604030504040204" pitchFamily="50" charset="-128"/>
                        </a:rPr>
                        <a:t>　○　高年齢者の雇用管理制度の導入等（労働協約又は就業規則の作成・変更）に必要な</a:t>
                      </a:r>
                      <a:endParaRPr lang="en-US" altLang="ja-JP" sz="700" u="none" strike="noStrike" dirty="0">
                        <a:effectLst/>
                        <a:latin typeface="メイリオ" panose="020B0604030504040204" pitchFamily="50" charset="-128"/>
                        <a:ea typeface="メイリオ" panose="020B0604030504040204" pitchFamily="50" charset="-128"/>
                      </a:endParaRPr>
                    </a:p>
                    <a:p>
                      <a:pPr algn="l" rtl="0" fontAlgn="ctr"/>
                      <a:r>
                        <a:rPr lang="ja-JP" altLang="en-US" sz="700" u="none" strike="noStrike" dirty="0">
                          <a:effectLst/>
                          <a:latin typeface="メイリオ" panose="020B0604030504040204" pitchFamily="50" charset="-128"/>
                          <a:ea typeface="メイリオ" panose="020B0604030504040204" pitchFamily="50" charset="-128"/>
                        </a:rPr>
                        <a:t>　　専門家等に対する委託費、コンサルタントとの相談に要した経費</a:t>
                      </a:r>
                      <a:br>
                        <a:rPr lang="ja-JP" altLang="en-US" sz="700" u="none" strike="noStrike" dirty="0">
                          <a:effectLst/>
                          <a:latin typeface="メイリオ" panose="020B0604030504040204" pitchFamily="50" charset="-128"/>
                          <a:ea typeface="メイリオ" panose="020B0604030504040204" pitchFamily="50" charset="-128"/>
                        </a:rPr>
                      </a:br>
                      <a:endParaRPr lang="en-US" altLang="ja-JP" sz="700" u="none" strike="noStrike" dirty="0">
                        <a:effectLst/>
                        <a:latin typeface="メイリオ" panose="020B0604030504040204" pitchFamily="50" charset="-128"/>
                        <a:ea typeface="メイリオ" panose="020B0604030504040204" pitchFamily="50" charset="-128"/>
                      </a:endParaRPr>
                    </a:p>
                    <a:p>
                      <a:pPr algn="l" rtl="0" fontAlgn="ctr"/>
                      <a:br>
                        <a:rPr lang="ja-JP" altLang="en-US" sz="700" u="none" strike="noStrike" dirty="0">
                          <a:effectLst/>
                          <a:latin typeface="メイリオ" panose="020B0604030504040204" pitchFamily="50" charset="-128"/>
                          <a:ea typeface="メイリオ" panose="020B0604030504040204" pitchFamily="50" charset="-128"/>
                        </a:rPr>
                      </a:br>
                      <a:r>
                        <a:rPr lang="ja-JP" altLang="en-US" sz="700" u="none" strike="noStrike" dirty="0">
                          <a:effectLst/>
                          <a:latin typeface="メイリオ" panose="020B0604030504040204" pitchFamily="50" charset="-128"/>
                          <a:ea typeface="メイリオ" panose="020B0604030504040204" pitchFamily="50" charset="-128"/>
                        </a:rPr>
                        <a:t>　○　上記の経費の他、左欄の措置の実施に伴い必要となる機器、システム及びソフトウ</a:t>
                      </a:r>
                      <a:endParaRPr lang="en-US" altLang="ja-JP" sz="700" u="none" strike="noStrike" dirty="0">
                        <a:effectLst/>
                        <a:latin typeface="メイリオ" panose="020B0604030504040204" pitchFamily="50" charset="-128"/>
                        <a:ea typeface="メイリオ" panose="020B0604030504040204" pitchFamily="50" charset="-128"/>
                      </a:endParaRPr>
                    </a:p>
                    <a:p>
                      <a:pPr algn="l" rtl="0" fontAlgn="ctr"/>
                      <a:r>
                        <a:rPr lang="ja-JP" altLang="en-US" sz="700" u="none" strike="noStrike" dirty="0">
                          <a:effectLst/>
                          <a:latin typeface="メイリオ" panose="020B0604030504040204" pitchFamily="50" charset="-128"/>
                          <a:ea typeface="メイリオ" panose="020B0604030504040204" pitchFamily="50" charset="-128"/>
                        </a:rPr>
                        <a:t>　　エア等の導入に要した経費（計画実施期間内の６か月分を上限とする賃借料または</a:t>
                      </a:r>
                      <a:endParaRPr lang="en-US" altLang="ja-JP" sz="700" u="none" strike="noStrike" dirty="0">
                        <a:effectLst/>
                        <a:latin typeface="メイリオ" panose="020B0604030504040204" pitchFamily="50" charset="-128"/>
                        <a:ea typeface="メイリオ" panose="020B0604030504040204" pitchFamily="50" charset="-128"/>
                      </a:endParaRPr>
                    </a:p>
                    <a:p>
                      <a:pPr algn="l" rtl="0" fontAlgn="ctr"/>
                      <a:r>
                        <a:rPr lang="ja-JP" altLang="en-US" sz="700" u="none" strike="noStrike" dirty="0">
                          <a:effectLst/>
                          <a:latin typeface="メイリオ" panose="020B0604030504040204" pitchFamily="50" charset="-128"/>
                          <a:ea typeface="メイリオ" panose="020B0604030504040204" pitchFamily="50" charset="-128"/>
                        </a:rPr>
                        <a:t>　　リース料を含む）</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4">
                        <a:lumMod val="20000"/>
                        <a:lumOff val="80000"/>
                      </a:schemeClr>
                    </a:solidFill>
                  </a:tcPr>
                </a:tc>
                <a:extLst>
                  <a:ext uri="{0D108BD9-81ED-4DB2-BD59-A6C34878D82A}">
                    <a16:rowId xmlns:a16="http://schemas.microsoft.com/office/drawing/2014/main" val="10001"/>
                  </a:ext>
                </a:extLst>
              </a:tr>
              <a:tr h="167790">
                <a:tc>
                  <a:txBody>
                    <a:bodyPr/>
                    <a:lstStyle/>
                    <a:p>
                      <a:pPr algn="l" rtl="0" fontAlgn="ctr"/>
                      <a:r>
                        <a:rPr lang="ja-JP" altLang="en-US" sz="600" u="none" strike="noStrike" dirty="0">
                          <a:effectLst/>
                          <a:latin typeface="メイリオ" panose="020B0604030504040204" pitchFamily="50" charset="-128"/>
                          <a:ea typeface="メイリオ" panose="020B0604030504040204" pitchFamily="50" charset="-128"/>
                        </a:rPr>
                        <a:t>　ロ　労働時間制度の導入・改善</a:t>
                      </a:r>
                      <a:endParaRPr lang="ja-JP" altLang="en-US" sz="6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2">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10002"/>
                  </a:ext>
                </a:extLst>
              </a:tr>
              <a:tr h="167790">
                <a:tc>
                  <a:txBody>
                    <a:bodyPr/>
                    <a:lstStyle/>
                    <a:p>
                      <a:pPr algn="l" rtl="0" fontAlgn="ctr"/>
                      <a:r>
                        <a:rPr lang="ja-JP" altLang="en-US" sz="600" u="none" strike="noStrike" dirty="0">
                          <a:effectLst/>
                          <a:latin typeface="メイリオ" panose="020B0604030504040204" pitchFamily="50" charset="-128"/>
                          <a:ea typeface="メイリオ" panose="020B0604030504040204" pitchFamily="50" charset="-128"/>
                        </a:rPr>
                        <a:t>　ハ　在宅勤務制度の導入・改善</a:t>
                      </a:r>
                      <a:endParaRPr lang="ja-JP" altLang="en-US" sz="6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2">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10003"/>
                  </a:ext>
                </a:extLst>
              </a:tr>
              <a:tr h="167790">
                <a:tc>
                  <a:txBody>
                    <a:bodyPr/>
                    <a:lstStyle/>
                    <a:p>
                      <a:pPr algn="l" rtl="0" fontAlgn="ctr"/>
                      <a:r>
                        <a:rPr lang="ja-JP" altLang="en-US" sz="600" u="none" strike="noStrike" dirty="0">
                          <a:effectLst/>
                          <a:latin typeface="メイリオ" panose="020B0604030504040204" pitchFamily="50" charset="-128"/>
                          <a:ea typeface="メイリオ" panose="020B0604030504040204" pitchFamily="50" charset="-128"/>
                        </a:rPr>
                        <a:t>　ニ　研修制度の導入・改善　</a:t>
                      </a:r>
                      <a:r>
                        <a:rPr lang="en-US" altLang="ja-JP" sz="600" u="none" strike="noStrike" dirty="0">
                          <a:effectLst/>
                          <a:latin typeface="メイリオ" panose="020B0604030504040204" pitchFamily="50" charset="-128"/>
                          <a:ea typeface="メイリオ" panose="020B0604030504040204" pitchFamily="50" charset="-128"/>
                        </a:rPr>
                        <a:t>※</a:t>
                      </a:r>
                      <a:endParaRPr lang="ja-JP" altLang="en-US" sz="6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2">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10004"/>
                  </a:ext>
                </a:extLst>
              </a:tr>
              <a:tr h="179747">
                <a:tc>
                  <a:txBody>
                    <a:bodyPr/>
                    <a:lstStyle/>
                    <a:p>
                      <a:pPr algn="l" rtl="0" fontAlgn="ctr"/>
                      <a:r>
                        <a:rPr lang="ja-JP" altLang="en-US" sz="600" u="none" strike="noStrike" dirty="0">
                          <a:effectLst/>
                          <a:latin typeface="メイリオ" panose="020B0604030504040204" pitchFamily="50" charset="-128"/>
                          <a:ea typeface="メイリオ" panose="020B0604030504040204" pitchFamily="50" charset="-128"/>
                        </a:rPr>
                        <a:t>　ホ　専門職制度の導入・改善</a:t>
                      </a:r>
                      <a:endParaRPr lang="ja-JP" altLang="en-US" sz="6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2">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10005"/>
                  </a:ext>
                </a:extLst>
              </a:tr>
              <a:tr h="167790">
                <a:tc>
                  <a:txBody>
                    <a:bodyPr/>
                    <a:lstStyle/>
                    <a:p>
                      <a:pPr algn="l" rtl="0" fontAlgn="ctr"/>
                      <a:r>
                        <a:rPr lang="ja-JP" altLang="en-US" sz="600" u="none" strike="noStrike" dirty="0">
                          <a:effectLst/>
                          <a:latin typeface="メイリオ" panose="020B0604030504040204" pitchFamily="50" charset="-128"/>
                          <a:ea typeface="メイリオ" panose="020B0604030504040204" pitchFamily="50" charset="-128"/>
                        </a:rPr>
                        <a:t>　</a:t>
                      </a:r>
                      <a:r>
                        <a:rPr lang="ja-JP" altLang="en-US" sz="600" u="none" strike="noStrike" dirty="0" err="1">
                          <a:effectLst/>
                          <a:latin typeface="メイリオ" panose="020B0604030504040204" pitchFamily="50" charset="-128"/>
                          <a:ea typeface="メイリオ" panose="020B0604030504040204" pitchFamily="50" charset="-128"/>
                        </a:rPr>
                        <a:t>ヘ</a:t>
                      </a:r>
                      <a:r>
                        <a:rPr lang="ja-JP" altLang="en-US" sz="600" u="none" strike="noStrike" dirty="0">
                          <a:effectLst/>
                          <a:latin typeface="メイリオ" panose="020B0604030504040204" pitchFamily="50" charset="-128"/>
                          <a:ea typeface="メイリオ" panose="020B0604030504040204" pitchFamily="50" charset="-128"/>
                        </a:rPr>
                        <a:t>　健康管理制度の導入</a:t>
                      </a:r>
                      <a:endParaRPr lang="ja-JP" altLang="en-US" sz="6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2">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10006"/>
                  </a:ext>
                </a:extLst>
              </a:tr>
              <a:tr h="167790">
                <a:tc>
                  <a:txBody>
                    <a:bodyPr/>
                    <a:lstStyle/>
                    <a:p>
                      <a:pPr algn="l" rtl="0" fontAlgn="ctr"/>
                      <a:r>
                        <a:rPr lang="ja-JP" altLang="en-US" sz="700" u="none" strike="noStrike" dirty="0">
                          <a:effectLst/>
                          <a:latin typeface="メイリオ" panose="020B0604030504040204" pitchFamily="50" charset="-128"/>
                          <a:ea typeface="メイリオ" panose="020B0604030504040204" pitchFamily="50" charset="-128"/>
                        </a:rPr>
                        <a:t>　</a:t>
                      </a:r>
                      <a:r>
                        <a:rPr lang="ja-JP" altLang="en-US" sz="600" u="none" strike="noStrike" dirty="0">
                          <a:effectLst/>
                          <a:latin typeface="メイリオ" panose="020B0604030504040204" pitchFamily="50" charset="-128"/>
                          <a:ea typeface="メイリオ" panose="020B0604030504040204" pitchFamily="50" charset="-128"/>
                        </a:rPr>
                        <a:t>ト　その他の雇用管理制度の導入・改善</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2">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10007"/>
                  </a:ext>
                </a:extLst>
              </a:tr>
            </a:tbl>
          </a:graphicData>
        </a:graphic>
      </p:graphicFrame>
      <p:pic>
        <p:nvPicPr>
          <p:cNvPr id="226" name="図 225"/>
          <p:cNvPicPr>
            <a:picLocks noChangeAspect="1"/>
          </p:cNvPicPr>
          <p:nvPr/>
        </p:nvPicPr>
        <p:blipFill>
          <a:blip r:embed="rId3"/>
          <a:stretch>
            <a:fillRect/>
          </a:stretch>
        </p:blipFill>
        <p:spPr>
          <a:xfrm>
            <a:off x="547217" y="2387616"/>
            <a:ext cx="6390636" cy="1357304"/>
          </a:xfrm>
          <a:prstGeom prst="rect">
            <a:avLst/>
          </a:prstGeom>
        </p:spPr>
      </p:pic>
      <p:sp>
        <p:nvSpPr>
          <p:cNvPr id="238" name="正方形/長方形 237"/>
          <p:cNvSpPr/>
          <p:nvPr/>
        </p:nvSpPr>
        <p:spPr>
          <a:xfrm>
            <a:off x="2408455" y="4029575"/>
            <a:ext cx="4523813" cy="6727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750" dirty="0">
                <a:solidFill>
                  <a:schemeClr val="tx1"/>
                </a:solidFill>
                <a:latin typeface="メイリオ" panose="020B0604030504040204" pitchFamily="50" charset="-128"/>
                <a:ea typeface="メイリオ" panose="020B0604030504040204" pitchFamily="50" charset="-128"/>
              </a:rPr>
              <a:t>※</a:t>
            </a:r>
            <a:r>
              <a:rPr lang="ja-JP" altLang="en-US" sz="750" dirty="0">
                <a:solidFill>
                  <a:schemeClr val="tx1"/>
                </a:solidFill>
                <a:latin typeface="メイリオ" panose="020B0604030504040204" pitchFamily="50" charset="-128"/>
                <a:ea typeface="メイリオ" panose="020B0604030504040204" pitchFamily="50" charset="-128"/>
              </a:rPr>
              <a:t>複数の取組みを実施した場合であっても支給額はいずれか高い額のみとなります。</a:t>
            </a:r>
            <a:endParaRPr lang="en-US" altLang="ja-JP" sz="750" dirty="0">
              <a:solidFill>
                <a:schemeClr val="tx1"/>
              </a:solidFill>
              <a:latin typeface="メイリオ" panose="020B0604030504040204" pitchFamily="50" charset="-128"/>
              <a:ea typeface="メイリオ" panose="020B0604030504040204" pitchFamily="50" charset="-128"/>
            </a:endParaRPr>
          </a:p>
          <a:p>
            <a:r>
              <a:rPr lang="en-US" altLang="ja-JP" sz="750" dirty="0">
                <a:solidFill>
                  <a:schemeClr val="tx1"/>
                </a:solidFill>
                <a:latin typeface="メイリオ" panose="020B0604030504040204" pitchFamily="50" charset="-128"/>
                <a:ea typeface="メイリオ" panose="020B0604030504040204" pitchFamily="50" charset="-128"/>
              </a:rPr>
              <a:t>※</a:t>
            </a:r>
            <a:r>
              <a:rPr lang="ja-JP" altLang="en-US" sz="750" dirty="0">
                <a:solidFill>
                  <a:schemeClr val="tx1"/>
                </a:solidFill>
                <a:latin typeface="メイリオ" panose="020B0604030504040204" pitchFamily="50" charset="-128"/>
                <a:ea typeface="メイリオ" panose="020B0604030504040204" pitchFamily="50" charset="-128"/>
              </a:rPr>
              <a:t>令和３年３月</a:t>
            </a:r>
            <a:r>
              <a:rPr lang="en-US" altLang="ja-JP" sz="750" dirty="0">
                <a:solidFill>
                  <a:schemeClr val="tx1"/>
                </a:solidFill>
                <a:latin typeface="メイリオ" panose="020B0604030504040204" pitchFamily="50" charset="-128"/>
                <a:ea typeface="メイリオ" panose="020B0604030504040204" pitchFamily="50" charset="-128"/>
              </a:rPr>
              <a:t>31</a:t>
            </a:r>
            <a:r>
              <a:rPr lang="ja-JP" altLang="en-US" sz="750" dirty="0">
                <a:solidFill>
                  <a:schemeClr val="tx1"/>
                </a:solidFill>
                <a:latin typeface="メイリオ" panose="020B0604030504040204" pitchFamily="50" charset="-128"/>
                <a:ea typeface="メイリオ" panose="020B0604030504040204" pitchFamily="50" charset="-128"/>
              </a:rPr>
              <a:t>日までに支給申請を行い</a:t>
            </a:r>
            <a:r>
              <a:rPr lang="en-US" altLang="ja-JP" sz="750" dirty="0">
                <a:solidFill>
                  <a:schemeClr val="tx1"/>
                </a:solidFill>
                <a:latin typeface="メイリオ" panose="020B0604030504040204" pitchFamily="50" charset="-128"/>
                <a:ea typeface="メイリオ" panose="020B0604030504040204" pitchFamily="50" charset="-128"/>
              </a:rPr>
              <a:t>70</a:t>
            </a:r>
            <a:r>
              <a:rPr lang="ja-JP" altLang="en-US" sz="750" dirty="0">
                <a:solidFill>
                  <a:schemeClr val="tx1"/>
                </a:solidFill>
                <a:latin typeface="メイリオ" panose="020B0604030504040204" pitchFamily="50" charset="-128"/>
                <a:ea typeface="メイリオ" panose="020B0604030504040204" pitchFamily="50" charset="-128"/>
              </a:rPr>
              <a:t>歳未満の取組みにより本コースを受給した事業主が、</a:t>
            </a:r>
            <a:endParaRPr lang="en-US" altLang="ja-JP" sz="750" dirty="0">
              <a:solidFill>
                <a:schemeClr val="tx1"/>
              </a:solidFill>
              <a:latin typeface="メイリオ" panose="020B0604030504040204" pitchFamily="50" charset="-128"/>
              <a:ea typeface="メイリオ" panose="020B0604030504040204" pitchFamily="50" charset="-128"/>
            </a:endParaRPr>
          </a:p>
          <a:p>
            <a:r>
              <a:rPr lang="ja-JP" altLang="en-US" sz="750" dirty="0">
                <a:solidFill>
                  <a:schemeClr val="tx1"/>
                </a:solidFill>
                <a:latin typeface="メイリオ" panose="020B0604030504040204" pitchFamily="50" charset="-128"/>
                <a:ea typeface="メイリオ" panose="020B0604030504040204" pitchFamily="50" charset="-128"/>
              </a:rPr>
              <a:t>　新たに</a:t>
            </a:r>
            <a:r>
              <a:rPr lang="en-US" altLang="ja-JP" sz="750" dirty="0">
                <a:solidFill>
                  <a:schemeClr val="tx1"/>
                </a:solidFill>
                <a:latin typeface="メイリオ" panose="020B0604030504040204" pitchFamily="50" charset="-128"/>
                <a:ea typeface="メイリオ" panose="020B0604030504040204" pitchFamily="50" charset="-128"/>
              </a:rPr>
              <a:t>70</a:t>
            </a:r>
            <a:r>
              <a:rPr lang="ja-JP" altLang="en-US" sz="750" dirty="0">
                <a:solidFill>
                  <a:schemeClr val="tx1"/>
                </a:solidFill>
                <a:latin typeface="メイリオ" panose="020B0604030504040204" pitchFamily="50" charset="-128"/>
                <a:ea typeface="メイリオ" panose="020B0604030504040204" pitchFamily="50" charset="-128"/>
              </a:rPr>
              <a:t>歳以上の措置を導入した場合は、上記助成額から既受給額を差し引いた額を助成します。</a:t>
            </a:r>
          </a:p>
          <a:p>
            <a:r>
              <a:rPr lang="ja-JP" altLang="en-US" sz="750" dirty="0">
                <a:solidFill>
                  <a:schemeClr val="tx1"/>
                </a:solidFill>
                <a:latin typeface="メイリオ" panose="020B0604030504040204" pitchFamily="50" charset="-128"/>
                <a:ea typeface="メイリオ" panose="020B0604030504040204" pitchFamily="50" charset="-128"/>
              </a:rPr>
              <a:t>（注）旧定年年齢、旧継続雇用年齢、他の事業主における旧継続雇用年齢が</a:t>
            </a:r>
            <a:r>
              <a:rPr lang="en-US" altLang="ja-JP" sz="750" dirty="0">
                <a:solidFill>
                  <a:schemeClr val="tx1"/>
                </a:solidFill>
                <a:latin typeface="メイリオ" panose="020B0604030504040204" pitchFamily="50" charset="-128"/>
                <a:ea typeface="メイリオ" panose="020B0604030504040204" pitchFamily="50" charset="-128"/>
              </a:rPr>
              <a:t>70</a:t>
            </a:r>
            <a:r>
              <a:rPr lang="ja-JP" altLang="en-US" sz="750" dirty="0">
                <a:solidFill>
                  <a:schemeClr val="tx1"/>
                </a:solidFill>
                <a:latin typeface="メイリオ" panose="020B0604030504040204" pitchFamily="50" charset="-128"/>
                <a:ea typeface="メイリオ" panose="020B0604030504040204" pitchFamily="50" charset="-128"/>
              </a:rPr>
              <a:t>歳未満の場合に支給します。</a:t>
            </a:r>
            <a:endParaRPr lang="en-US" altLang="ja-JP" sz="750" dirty="0">
              <a:solidFill>
                <a:schemeClr val="tx1"/>
              </a:solidFill>
              <a:latin typeface="メイリオ" panose="020B0604030504040204" pitchFamily="50" charset="-128"/>
              <a:ea typeface="メイリオ" panose="020B0604030504040204" pitchFamily="50" charset="-128"/>
            </a:endParaRPr>
          </a:p>
        </p:txBody>
      </p:sp>
      <p:pic>
        <p:nvPicPr>
          <p:cNvPr id="234" name="図 233"/>
          <p:cNvPicPr>
            <a:picLocks noChangeAspect="1"/>
          </p:cNvPicPr>
          <p:nvPr/>
        </p:nvPicPr>
        <p:blipFill>
          <a:blip r:embed="rId4"/>
          <a:stretch>
            <a:fillRect/>
          </a:stretch>
        </p:blipFill>
        <p:spPr>
          <a:xfrm>
            <a:off x="580915" y="3983565"/>
            <a:ext cx="1767328" cy="857782"/>
          </a:xfrm>
          <a:prstGeom prst="rect">
            <a:avLst/>
          </a:prstGeom>
        </p:spPr>
      </p:pic>
      <p:pic>
        <p:nvPicPr>
          <p:cNvPr id="237" name="図 236"/>
          <p:cNvPicPr>
            <a:picLocks noChangeAspect="1"/>
          </p:cNvPicPr>
          <p:nvPr/>
        </p:nvPicPr>
        <p:blipFill>
          <a:blip r:embed="rId5"/>
          <a:stretch>
            <a:fillRect/>
          </a:stretch>
        </p:blipFill>
        <p:spPr>
          <a:xfrm>
            <a:off x="1166531" y="9756495"/>
            <a:ext cx="689559" cy="514741"/>
          </a:xfrm>
          <a:prstGeom prst="rect">
            <a:avLst/>
          </a:prstGeom>
        </p:spPr>
      </p:pic>
      <p:sp>
        <p:nvSpPr>
          <p:cNvPr id="239" name="正方形/長方形 238"/>
          <p:cNvSpPr/>
          <p:nvPr/>
        </p:nvSpPr>
        <p:spPr>
          <a:xfrm>
            <a:off x="1108064" y="9713510"/>
            <a:ext cx="759228" cy="581796"/>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1" rIns="91440" bIns="4572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a:p>
        </p:txBody>
      </p:sp>
      <p:pic>
        <p:nvPicPr>
          <p:cNvPr id="236" name="図 235" descr="C:\Users\281120\Desktop\ブランドメッセージデータ\【GIF】BM、機構ロゴ（フキダシ）（光彩）.gif"/>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85487" y="9538290"/>
            <a:ext cx="1087755" cy="856615"/>
          </a:xfrm>
          <a:prstGeom prst="rect">
            <a:avLst/>
          </a:prstGeom>
          <a:noFill/>
          <a:ln>
            <a:noFill/>
          </a:ln>
        </p:spPr>
      </p:pic>
      <p:sp>
        <p:nvSpPr>
          <p:cNvPr id="231" name="テキスト ボックス 230">
            <a:extLst>
              <a:ext uri="{FF2B5EF4-FFF2-40B4-BE49-F238E27FC236}">
                <a16:creationId xmlns:a16="http://schemas.microsoft.com/office/drawing/2014/main" id="{D76FC912-317A-6231-EF1B-F4A2816726AD}"/>
              </a:ext>
            </a:extLst>
          </p:cNvPr>
          <p:cNvSpPr txBox="1"/>
          <p:nvPr/>
        </p:nvSpPr>
        <p:spPr>
          <a:xfrm>
            <a:off x="798394" y="9634122"/>
            <a:ext cx="5387352" cy="800219"/>
          </a:xfrm>
          <a:prstGeom prst="rect">
            <a:avLst/>
          </a:prstGeom>
          <a:noFill/>
        </p:spPr>
        <p:txBody>
          <a:bodyPr wrap="square" rtlCol="0">
            <a:spAutoFit/>
          </a:bodyPr>
          <a:lstStyle/>
          <a:p>
            <a:pPr algn="ctr"/>
            <a:r>
              <a:rPr kumimoji="1" lang="ja-JP" altLang="en-US" sz="1400" i="1" dirty="0">
                <a:solidFill>
                  <a:srgbClr val="004EA2"/>
                </a:solidFill>
                <a:latin typeface="HG丸ｺﾞｼｯｸM-PRO" panose="020F0600000000000000" pitchFamily="50" charset="-128"/>
                <a:ea typeface="HG丸ｺﾞｼｯｸM-PRO" panose="020F0600000000000000" pitchFamily="50" charset="-128"/>
              </a:rPr>
              <a:t>独立行政法人高齢・障害・求職者雇用支援機構</a:t>
            </a:r>
            <a:endParaRPr kumimoji="1" lang="en-US" altLang="ja-JP" sz="1400" i="1" dirty="0">
              <a:solidFill>
                <a:srgbClr val="004EA2"/>
              </a:solidFill>
              <a:latin typeface="HG丸ｺﾞｼｯｸM-PRO" panose="020F0600000000000000" pitchFamily="50" charset="-128"/>
              <a:ea typeface="HG丸ｺﾞｼｯｸM-PRO" panose="020F0600000000000000" pitchFamily="50" charset="-128"/>
            </a:endParaRPr>
          </a:p>
          <a:p>
            <a:pPr algn="ctr"/>
            <a:r>
              <a:rPr lang="ja-JP" altLang="en-US" sz="1600" i="1" dirty="0">
                <a:solidFill>
                  <a:srgbClr val="004EA2"/>
                </a:solidFill>
                <a:latin typeface="HG丸ｺﾞｼｯｸM-PRO" panose="020F0600000000000000" pitchFamily="50" charset="-128"/>
                <a:ea typeface="HG丸ｺﾞｼｯｸM-PRO" panose="020F0600000000000000" pitchFamily="50" charset="-128"/>
              </a:rPr>
              <a:t>山口支部　高齢・障害者業務課</a:t>
            </a:r>
            <a:endParaRPr lang="en-US" altLang="ja-JP" sz="1600" i="1" dirty="0">
              <a:solidFill>
                <a:srgbClr val="004EA2"/>
              </a:solidFill>
              <a:latin typeface="HG丸ｺﾞｼｯｸM-PRO" panose="020F0600000000000000" pitchFamily="50" charset="-128"/>
              <a:ea typeface="HG丸ｺﾞｼｯｸM-PRO" panose="020F0600000000000000" pitchFamily="50" charset="-128"/>
            </a:endParaRPr>
          </a:p>
          <a:p>
            <a:pPr algn="ctr"/>
            <a:r>
              <a:rPr kumimoji="1" lang="ja-JP" altLang="en-US" sz="1600" i="1" dirty="0">
                <a:solidFill>
                  <a:srgbClr val="004EA2"/>
                </a:solidFill>
                <a:latin typeface="HG丸ｺﾞｼｯｸM-PRO" panose="020F0600000000000000" pitchFamily="50" charset="-128"/>
                <a:ea typeface="HG丸ｺﾞｼｯｸM-PRO" panose="020F0600000000000000" pitchFamily="50" charset="-128"/>
              </a:rPr>
              <a:t>（</a:t>
            </a:r>
            <a:r>
              <a:rPr kumimoji="1" lang="en-US" altLang="ja-JP" sz="1600" i="1" dirty="0">
                <a:solidFill>
                  <a:srgbClr val="004EA2"/>
                </a:solidFill>
                <a:latin typeface="HG丸ｺﾞｼｯｸM-PRO" panose="020F0600000000000000" pitchFamily="50" charset="-128"/>
                <a:ea typeface="HG丸ｺﾞｼｯｸM-PRO" panose="020F0600000000000000" pitchFamily="50" charset="-128"/>
              </a:rPr>
              <a:t>TEL</a:t>
            </a:r>
            <a:r>
              <a:rPr kumimoji="1" lang="ja-JP" altLang="en-US" sz="1600" i="1" dirty="0">
                <a:solidFill>
                  <a:srgbClr val="004EA2"/>
                </a:solidFill>
                <a:latin typeface="HG丸ｺﾞｼｯｸM-PRO" panose="020F0600000000000000" pitchFamily="50" charset="-128"/>
                <a:ea typeface="HG丸ｺﾞｼｯｸM-PRO" panose="020F0600000000000000" pitchFamily="50" charset="-128"/>
              </a:rPr>
              <a:t>：</a:t>
            </a:r>
            <a:r>
              <a:rPr kumimoji="1" lang="en-US" altLang="ja-JP" sz="1600" i="1" dirty="0">
                <a:solidFill>
                  <a:srgbClr val="004EA2"/>
                </a:solidFill>
                <a:latin typeface="HG丸ｺﾞｼｯｸM-PRO" panose="020F0600000000000000" pitchFamily="50" charset="-128"/>
                <a:ea typeface="HG丸ｺﾞｼｯｸM-PRO" panose="020F0600000000000000" pitchFamily="50" charset="-128"/>
              </a:rPr>
              <a:t>083</a:t>
            </a:r>
            <a:r>
              <a:rPr kumimoji="1" lang="ja-JP" altLang="en-US" sz="1600" i="1" dirty="0">
                <a:solidFill>
                  <a:srgbClr val="004EA2"/>
                </a:solidFill>
                <a:latin typeface="HG丸ｺﾞｼｯｸM-PRO" panose="020F0600000000000000" pitchFamily="50" charset="-128"/>
                <a:ea typeface="HG丸ｺﾞｼｯｸM-PRO" panose="020F0600000000000000" pitchFamily="50" charset="-128"/>
              </a:rPr>
              <a:t>－</a:t>
            </a:r>
            <a:r>
              <a:rPr kumimoji="1" lang="en-US" altLang="ja-JP" sz="1600" i="1" dirty="0">
                <a:solidFill>
                  <a:srgbClr val="004EA2"/>
                </a:solidFill>
                <a:latin typeface="HG丸ｺﾞｼｯｸM-PRO" panose="020F0600000000000000" pitchFamily="50" charset="-128"/>
                <a:ea typeface="HG丸ｺﾞｼｯｸM-PRO" panose="020F0600000000000000" pitchFamily="50" charset="-128"/>
              </a:rPr>
              <a:t>995</a:t>
            </a:r>
            <a:r>
              <a:rPr kumimoji="1" lang="ja-JP" altLang="en-US" sz="1600" i="1" dirty="0">
                <a:solidFill>
                  <a:srgbClr val="004EA2"/>
                </a:solidFill>
                <a:latin typeface="HG丸ｺﾞｼｯｸM-PRO" panose="020F0600000000000000" pitchFamily="50" charset="-128"/>
                <a:ea typeface="HG丸ｺﾞｼｯｸM-PRO" panose="020F0600000000000000" pitchFamily="50" charset="-128"/>
              </a:rPr>
              <a:t>－</a:t>
            </a:r>
            <a:r>
              <a:rPr kumimoji="1" lang="en-US" altLang="ja-JP" sz="1600" i="1" dirty="0">
                <a:solidFill>
                  <a:srgbClr val="004EA2"/>
                </a:solidFill>
                <a:latin typeface="HG丸ｺﾞｼｯｸM-PRO" panose="020F0600000000000000" pitchFamily="50" charset="-128"/>
                <a:ea typeface="HG丸ｺﾞｼｯｸM-PRO" panose="020F0600000000000000" pitchFamily="50" charset="-128"/>
              </a:rPr>
              <a:t>2050</a:t>
            </a:r>
            <a:r>
              <a:rPr kumimoji="1" lang="ja-JP" altLang="en-US" sz="1600" i="1" dirty="0">
                <a:solidFill>
                  <a:srgbClr val="004EA2"/>
                </a:solidFill>
                <a:latin typeface="HG丸ｺﾞｼｯｸM-PRO" panose="020F0600000000000000" pitchFamily="50" charset="-128"/>
                <a:ea typeface="HG丸ｺﾞｼｯｸM-PRO" panose="020F0600000000000000" pitchFamily="50" charset="-128"/>
              </a:rPr>
              <a:t>）</a:t>
            </a:r>
          </a:p>
        </p:txBody>
      </p:sp>
      <p:sp>
        <p:nvSpPr>
          <p:cNvPr id="241" name="テキスト ボックス 240"/>
          <p:cNvSpPr txBox="1"/>
          <p:nvPr/>
        </p:nvSpPr>
        <p:spPr>
          <a:xfrm>
            <a:off x="5559851" y="10071102"/>
            <a:ext cx="1110769" cy="261610"/>
          </a:xfrm>
          <a:prstGeom prst="rect">
            <a:avLst/>
          </a:prstGeom>
          <a:noFill/>
        </p:spPr>
        <p:txBody>
          <a:bodyPr wrap="square" rtlCol="0">
            <a:spAutoFit/>
          </a:bodyPr>
          <a:lstStyle/>
          <a:p>
            <a:r>
              <a:rPr kumimoji="1" lang="ja-JP" altLang="en-US" sz="1100" dirty="0">
                <a:solidFill>
                  <a:srgbClr val="00B050"/>
                </a:solidFill>
              </a:rPr>
              <a:t>動画は</a:t>
            </a:r>
            <a:r>
              <a:rPr lang="ja-JP" altLang="en-US" sz="1100" dirty="0">
                <a:solidFill>
                  <a:srgbClr val="00B050"/>
                </a:solidFill>
              </a:rPr>
              <a:t>コチラ➡</a:t>
            </a:r>
            <a:endParaRPr kumimoji="1" lang="ja-JP" altLang="en-US" sz="1100" dirty="0">
              <a:solidFill>
                <a:srgbClr val="00B050"/>
              </a:solidFill>
            </a:endParaRPr>
          </a:p>
        </p:txBody>
      </p:sp>
      <p:pic>
        <p:nvPicPr>
          <p:cNvPr id="242" name="図 241"/>
          <p:cNvPicPr>
            <a:picLocks noChangeAspect="1"/>
          </p:cNvPicPr>
          <p:nvPr/>
        </p:nvPicPr>
        <p:blipFill rotWithShape="1">
          <a:blip r:embed="rId7">
            <a:extLst>
              <a:ext uri="{28A0092B-C50C-407E-A947-70E740481C1C}">
                <a14:useLocalDpi xmlns:a14="http://schemas.microsoft.com/office/drawing/2010/main" val="0"/>
              </a:ext>
            </a:extLst>
          </a:blip>
          <a:srcRect l="3701" t="3574" r="5281" b="4890"/>
          <a:stretch/>
        </p:blipFill>
        <p:spPr>
          <a:xfrm>
            <a:off x="6604847" y="9637122"/>
            <a:ext cx="660449" cy="664212"/>
          </a:xfrm>
          <a:prstGeom prst="rect">
            <a:avLst/>
          </a:prstGeom>
          <a:ln w="9525">
            <a:solidFill>
              <a:schemeClr val="tx1"/>
            </a:solidFill>
          </a:ln>
        </p:spPr>
      </p:pic>
      <p:sp>
        <p:nvSpPr>
          <p:cNvPr id="240" name="テキスト ボックス 239"/>
          <p:cNvSpPr txBox="1"/>
          <p:nvPr/>
        </p:nvSpPr>
        <p:spPr>
          <a:xfrm>
            <a:off x="5429257" y="9643633"/>
            <a:ext cx="1125706" cy="461665"/>
          </a:xfrm>
          <a:prstGeom prst="rect">
            <a:avLst/>
          </a:prstGeom>
          <a:noFill/>
        </p:spPr>
        <p:txBody>
          <a:bodyPr wrap="square" rtlCol="0">
            <a:spAutoFit/>
          </a:bodyPr>
          <a:lstStyle/>
          <a:p>
            <a:r>
              <a:rPr lang="ja-JP" altLang="en-US" sz="800" dirty="0"/>
              <a:t>詳しくはホームページ</a:t>
            </a:r>
            <a:r>
              <a:rPr lang="en-US" altLang="ja-JP" sz="800" dirty="0"/>
              <a:t>(https://www.jeed.go.jp)</a:t>
            </a:r>
            <a:r>
              <a:rPr lang="ja-JP" altLang="en-US" sz="800" dirty="0"/>
              <a:t>をご覧ください。</a:t>
            </a:r>
            <a:endParaRPr kumimoji="1" lang="ja-JP" altLang="en-US" dirty="0"/>
          </a:p>
        </p:txBody>
      </p:sp>
    </p:spTree>
    <p:extLst>
      <p:ext uri="{BB962C8B-B14F-4D97-AF65-F5344CB8AC3E}">
        <p14:creationId xmlns:p14="http://schemas.microsoft.com/office/powerpoint/2010/main" val="3767842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479696" y="154834"/>
            <a:ext cx="6383756" cy="10062990"/>
          </a:xfrm>
          <a:prstGeom prst="rect">
            <a:avLst/>
          </a:prstGeom>
        </p:spPr>
      </p:pic>
    </p:spTree>
    <p:extLst>
      <p:ext uri="{BB962C8B-B14F-4D97-AF65-F5344CB8AC3E}">
        <p14:creationId xmlns:p14="http://schemas.microsoft.com/office/powerpoint/2010/main" val="196133369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1943</TotalTime>
  <Words>906</Words>
  <Application>Microsoft Office PowerPoint</Application>
  <PresentationFormat>ユーザー設定</PresentationFormat>
  <Paragraphs>101</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HG丸ｺﾞｼｯｸM-PRO</vt:lpstr>
      <vt:lpstr>ＭＳ ゴシック</vt:lpstr>
      <vt:lpstr>メイリオ</vt:lpstr>
      <vt:lpstr>Arial</vt:lpstr>
      <vt:lpstr>Calibri</vt:lpstr>
      <vt:lpstr>Calibri Light</vt:lpstr>
      <vt:lpstr>Office テーマ</vt:lpstr>
      <vt:lpstr>PowerPoint プレゼンテーション</vt:lpstr>
      <vt:lpstr>PowerPoint プレゼンテーション</vt:lpstr>
    </vt:vector>
  </TitlesOfParts>
  <Company>高齢・障害・求職者雇用支援機構</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吉野 明彦</dc:creator>
  <cp:lastModifiedBy>owner</cp:lastModifiedBy>
  <cp:revision>112</cp:revision>
  <cp:lastPrinted>2025-05-14T00:52:50Z</cp:lastPrinted>
  <dcterms:created xsi:type="dcterms:W3CDTF">2020-03-02T05:27:01Z</dcterms:created>
  <dcterms:modified xsi:type="dcterms:W3CDTF">2025-05-21T04:40:49Z</dcterms:modified>
</cp:coreProperties>
</file>