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0" r:id="rId2"/>
    <p:sldId id="271" r:id="rId3"/>
  </p:sldIdLst>
  <p:sldSz cx="7380288" cy="10439400"/>
  <p:notesSz cx="6797675" cy="9926638"/>
  <p:defaultTextStyle>
    <a:defPPr>
      <a:defRPr lang="ja-JP"/>
    </a:defPPr>
    <a:lvl1pPr marL="0" algn="l" defTabSz="971916" rtl="0" eaLnBrk="1" latinLnBrk="0" hangingPunct="1">
      <a:defRPr kumimoji="1" sz="1913" kern="1200">
        <a:solidFill>
          <a:schemeClr val="tx1"/>
        </a:solidFill>
        <a:latin typeface="+mn-lt"/>
        <a:ea typeface="+mn-ea"/>
        <a:cs typeface="+mn-cs"/>
      </a:defRPr>
    </a:lvl1pPr>
    <a:lvl2pPr marL="485958" algn="l" defTabSz="971916" rtl="0" eaLnBrk="1" latinLnBrk="0" hangingPunct="1">
      <a:defRPr kumimoji="1" sz="1913" kern="1200">
        <a:solidFill>
          <a:schemeClr val="tx1"/>
        </a:solidFill>
        <a:latin typeface="+mn-lt"/>
        <a:ea typeface="+mn-ea"/>
        <a:cs typeface="+mn-cs"/>
      </a:defRPr>
    </a:lvl2pPr>
    <a:lvl3pPr marL="971916" algn="l" defTabSz="971916" rtl="0" eaLnBrk="1" latinLnBrk="0" hangingPunct="1">
      <a:defRPr kumimoji="1" sz="1913" kern="1200">
        <a:solidFill>
          <a:schemeClr val="tx1"/>
        </a:solidFill>
        <a:latin typeface="+mn-lt"/>
        <a:ea typeface="+mn-ea"/>
        <a:cs typeface="+mn-cs"/>
      </a:defRPr>
    </a:lvl3pPr>
    <a:lvl4pPr marL="1457874" algn="l" defTabSz="971916" rtl="0" eaLnBrk="1" latinLnBrk="0" hangingPunct="1">
      <a:defRPr kumimoji="1" sz="1913" kern="1200">
        <a:solidFill>
          <a:schemeClr val="tx1"/>
        </a:solidFill>
        <a:latin typeface="+mn-lt"/>
        <a:ea typeface="+mn-ea"/>
        <a:cs typeface="+mn-cs"/>
      </a:defRPr>
    </a:lvl4pPr>
    <a:lvl5pPr marL="1943832" algn="l" defTabSz="971916" rtl="0" eaLnBrk="1" latinLnBrk="0" hangingPunct="1">
      <a:defRPr kumimoji="1" sz="1913" kern="1200">
        <a:solidFill>
          <a:schemeClr val="tx1"/>
        </a:solidFill>
        <a:latin typeface="+mn-lt"/>
        <a:ea typeface="+mn-ea"/>
        <a:cs typeface="+mn-cs"/>
      </a:defRPr>
    </a:lvl5pPr>
    <a:lvl6pPr marL="2429789" algn="l" defTabSz="971916" rtl="0" eaLnBrk="1" latinLnBrk="0" hangingPunct="1">
      <a:defRPr kumimoji="1" sz="1913" kern="1200">
        <a:solidFill>
          <a:schemeClr val="tx1"/>
        </a:solidFill>
        <a:latin typeface="+mn-lt"/>
        <a:ea typeface="+mn-ea"/>
        <a:cs typeface="+mn-cs"/>
      </a:defRPr>
    </a:lvl6pPr>
    <a:lvl7pPr marL="2915747" algn="l" defTabSz="971916" rtl="0" eaLnBrk="1" latinLnBrk="0" hangingPunct="1">
      <a:defRPr kumimoji="1" sz="1913" kern="1200">
        <a:solidFill>
          <a:schemeClr val="tx1"/>
        </a:solidFill>
        <a:latin typeface="+mn-lt"/>
        <a:ea typeface="+mn-ea"/>
        <a:cs typeface="+mn-cs"/>
      </a:defRPr>
    </a:lvl7pPr>
    <a:lvl8pPr marL="3401705" algn="l" defTabSz="971916" rtl="0" eaLnBrk="1" latinLnBrk="0" hangingPunct="1">
      <a:defRPr kumimoji="1" sz="1913" kern="1200">
        <a:solidFill>
          <a:schemeClr val="tx1"/>
        </a:solidFill>
        <a:latin typeface="+mn-lt"/>
        <a:ea typeface="+mn-ea"/>
        <a:cs typeface="+mn-cs"/>
      </a:defRPr>
    </a:lvl8pPr>
    <a:lvl9pPr marL="3887663" algn="l" defTabSz="971916" rtl="0" eaLnBrk="1" latinLnBrk="0" hangingPunct="1">
      <a:defRPr kumimoji="1" sz="191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E5FF"/>
    <a:srgbClr val="FFE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57" autoAdjust="0"/>
    <p:restoredTop sz="94660"/>
  </p:normalViewPr>
  <p:slideViewPr>
    <p:cSldViewPr snapToGrid="0">
      <p:cViewPr varScale="1">
        <p:scale>
          <a:sx n="73" d="100"/>
          <a:sy n="73" d="100"/>
        </p:scale>
        <p:origin x="34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53522" y="1708486"/>
            <a:ext cx="6273245" cy="3634458"/>
          </a:xfrm>
        </p:spPr>
        <p:txBody>
          <a:bodyPr anchor="b"/>
          <a:lstStyle>
            <a:lvl1pPr algn="ctr">
              <a:defRPr sz="4843"/>
            </a:lvl1pPr>
          </a:lstStyle>
          <a:p>
            <a:r>
              <a:rPr lang="ja-JP" altLang="en-US"/>
              <a:t>マスター タイトルの書式設定</a:t>
            </a:r>
            <a:endParaRPr lang="en-US" dirty="0"/>
          </a:p>
        </p:txBody>
      </p:sp>
      <p:sp>
        <p:nvSpPr>
          <p:cNvPr id="3" name="Subtitle 2"/>
          <p:cNvSpPr>
            <a:spLocks noGrp="1"/>
          </p:cNvSpPr>
          <p:nvPr>
            <p:ph type="subTitle" idx="1"/>
          </p:nvPr>
        </p:nvSpPr>
        <p:spPr>
          <a:xfrm>
            <a:off x="922536" y="5483102"/>
            <a:ext cx="5535216" cy="2520438"/>
          </a:xfrm>
        </p:spPr>
        <p:txBody>
          <a:bodyPr/>
          <a:lstStyle>
            <a:lvl1pPr marL="0" indent="0" algn="ctr">
              <a:buNone/>
              <a:defRPr sz="1937"/>
            </a:lvl1pPr>
            <a:lvl2pPr marL="369006" indent="0" algn="ctr">
              <a:buNone/>
              <a:defRPr sz="1614"/>
            </a:lvl2pPr>
            <a:lvl3pPr marL="738012" indent="0" algn="ctr">
              <a:buNone/>
              <a:defRPr sz="1453"/>
            </a:lvl3pPr>
            <a:lvl4pPr marL="1107018" indent="0" algn="ctr">
              <a:buNone/>
              <a:defRPr sz="1291"/>
            </a:lvl4pPr>
            <a:lvl5pPr marL="1476024" indent="0" algn="ctr">
              <a:buNone/>
              <a:defRPr sz="1291"/>
            </a:lvl5pPr>
            <a:lvl6pPr marL="1845031" indent="0" algn="ctr">
              <a:buNone/>
              <a:defRPr sz="1291"/>
            </a:lvl6pPr>
            <a:lvl7pPr marL="2214037" indent="0" algn="ctr">
              <a:buNone/>
              <a:defRPr sz="1291"/>
            </a:lvl7pPr>
            <a:lvl8pPr marL="2583043" indent="0" algn="ctr">
              <a:buNone/>
              <a:defRPr sz="1291"/>
            </a:lvl8pPr>
            <a:lvl9pPr marL="2952049" indent="0" algn="ctr">
              <a:buNone/>
              <a:defRPr sz="129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122556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69172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81519" y="555801"/>
            <a:ext cx="159137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07395" y="555801"/>
            <a:ext cx="4681870"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1123587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3366483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03552" y="2602603"/>
            <a:ext cx="6365498" cy="4342500"/>
          </a:xfrm>
        </p:spPr>
        <p:txBody>
          <a:bodyPr anchor="b"/>
          <a:lstStyle>
            <a:lvl1pPr>
              <a:defRPr sz="48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03552" y="6986185"/>
            <a:ext cx="6365498" cy="2283618"/>
          </a:xfrm>
        </p:spPr>
        <p:txBody>
          <a:bodyPr/>
          <a:lstStyle>
            <a:lvl1pPr marL="0" indent="0">
              <a:buNone/>
              <a:defRPr sz="1937">
                <a:solidFill>
                  <a:schemeClr val="tx1"/>
                </a:solidFill>
              </a:defRPr>
            </a:lvl1pPr>
            <a:lvl2pPr marL="369006" indent="0">
              <a:buNone/>
              <a:defRPr sz="1614">
                <a:solidFill>
                  <a:schemeClr val="tx1">
                    <a:tint val="75000"/>
                  </a:schemeClr>
                </a:solidFill>
              </a:defRPr>
            </a:lvl2pPr>
            <a:lvl3pPr marL="738012" indent="0">
              <a:buNone/>
              <a:defRPr sz="1453">
                <a:solidFill>
                  <a:schemeClr val="tx1">
                    <a:tint val="75000"/>
                  </a:schemeClr>
                </a:solidFill>
              </a:defRPr>
            </a:lvl3pPr>
            <a:lvl4pPr marL="1107018" indent="0">
              <a:buNone/>
              <a:defRPr sz="1291">
                <a:solidFill>
                  <a:schemeClr val="tx1">
                    <a:tint val="75000"/>
                  </a:schemeClr>
                </a:solidFill>
              </a:defRPr>
            </a:lvl4pPr>
            <a:lvl5pPr marL="1476024" indent="0">
              <a:buNone/>
              <a:defRPr sz="1291">
                <a:solidFill>
                  <a:schemeClr val="tx1">
                    <a:tint val="75000"/>
                  </a:schemeClr>
                </a:solidFill>
              </a:defRPr>
            </a:lvl5pPr>
            <a:lvl6pPr marL="1845031" indent="0">
              <a:buNone/>
              <a:defRPr sz="1291">
                <a:solidFill>
                  <a:schemeClr val="tx1">
                    <a:tint val="75000"/>
                  </a:schemeClr>
                </a:solidFill>
              </a:defRPr>
            </a:lvl6pPr>
            <a:lvl7pPr marL="2214037" indent="0">
              <a:buNone/>
              <a:defRPr sz="1291">
                <a:solidFill>
                  <a:schemeClr val="tx1">
                    <a:tint val="75000"/>
                  </a:schemeClr>
                </a:solidFill>
              </a:defRPr>
            </a:lvl7pPr>
            <a:lvl8pPr marL="2583043" indent="0">
              <a:buNone/>
              <a:defRPr sz="1291">
                <a:solidFill>
                  <a:schemeClr val="tx1">
                    <a:tint val="75000"/>
                  </a:schemeClr>
                </a:solidFill>
              </a:defRPr>
            </a:lvl8pPr>
            <a:lvl9pPr marL="2952049" indent="0">
              <a:buNone/>
              <a:defRPr sz="129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359729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07395" y="2779007"/>
            <a:ext cx="313662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736271" y="2779007"/>
            <a:ext cx="3136622"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372781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08356" y="555804"/>
            <a:ext cx="6365498"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8357" y="2559104"/>
            <a:ext cx="3122207" cy="1254177"/>
          </a:xfrm>
        </p:spPr>
        <p:txBody>
          <a:bodyPr anchor="b"/>
          <a:lstStyle>
            <a:lvl1pPr marL="0" indent="0">
              <a:buNone/>
              <a:defRPr sz="1937" b="1"/>
            </a:lvl1pPr>
            <a:lvl2pPr marL="369006" indent="0">
              <a:buNone/>
              <a:defRPr sz="1614" b="1"/>
            </a:lvl2pPr>
            <a:lvl3pPr marL="738012" indent="0">
              <a:buNone/>
              <a:defRPr sz="1453" b="1"/>
            </a:lvl3pPr>
            <a:lvl4pPr marL="1107018" indent="0">
              <a:buNone/>
              <a:defRPr sz="1291" b="1"/>
            </a:lvl4pPr>
            <a:lvl5pPr marL="1476024" indent="0">
              <a:buNone/>
              <a:defRPr sz="1291" b="1"/>
            </a:lvl5pPr>
            <a:lvl6pPr marL="1845031" indent="0">
              <a:buNone/>
              <a:defRPr sz="1291" b="1"/>
            </a:lvl6pPr>
            <a:lvl7pPr marL="2214037" indent="0">
              <a:buNone/>
              <a:defRPr sz="1291" b="1"/>
            </a:lvl7pPr>
            <a:lvl8pPr marL="2583043" indent="0">
              <a:buNone/>
              <a:defRPr sz="1291" b="1"/>
            </a:lvl8pPr>
            <a:lvl9pPr marL="2952049" indent="0">
              <a:buNone/>
              <a:defRPr sz="1291" b="1"/>
            </a:lvl9pPr>
          </a:lstStyle>
          <a:p>
            <a:pPr lvl="0"/>
            <a:r>
              <a:rPr lang="ja-JP" altLang="en-US"/>
              <a:t>マスター テキストの書式設定</a:t>
            </a:r>
          </a:p>
        </p:txBody>
      </p:sp>
      <p:sp>
        <p:nvSpPr>
          <p:cNvPr id="4" name="Content Placeholder 3"/>
          <p:cNvSpPr>
            <a:spLocks noGrp="1"/>
          </p:cNvSpPr>
          <p:nvPr>
            <p:ph sz="half" idx="2"/>
          </p:nvPr>
        </p:nvSpPr>
        <p:spPr>
          <a:xfrm>
            <a:off x="508357" y="3813281"/>
            <a:ext cx="3122207"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736271" y="2559104"/>
            <a:ext cx="3137584" cy="1254177"/>
          </a:xfrm>
        </p:spPr>
        <p:txBody>
          <a:bodyPr anchor="b"/>
          <a:lstStyle>
            <a:lvl1pPr marL="0" indent="0">
              <a:buNone/>
              <a:defRPr sz="1937" b="1"/>
            </a:lvl1pPr>
            <a:lvl2pPr marL="369006" indent="0">
              <a:buNone/>
              <a:defRPr sz="1614" b="1"/>
            </a:lvl2pPr>
            <a:lvl3pPr marL="738012" indent="0">
              <a:buNone/>
              <a:defRPr sz="1453" b="1"/>
            </a:lvl3pPr>
            <a:lvl4pPr marL="1107018" indent="0">
              <a:buNone/>
              <a:defRPr sz="1291" b="1"/>
            </a:lvl4pPr>
            <a:lvl5pPr marL="1476024" indent="0">
              <a:buNone/>
              <a:defRPr sz="1291" b="1"/>
            </a:lvl5pPr>
            <a:lvl6pPr marL="1845031" indent="0">
              <a:buNone/>
              <a:defRPr sz="1291" b="1"/>
            </a:lvl6pPr>
            <a:lvl7pPr marL="2214037" indent="0">
              <a:buNone/>
              <a:defRPr sz="1291" b="1"/>
            </a:lvl7pPr>
            <a:lvl8pPr marL="2583043" indent="0">
              <a:buNone/>
              <a:defRPr sz="1291" b="1"/>
            </a:lvl8pPr>
            <a:lvl9pPr marL="2952049" indent="0">
              <a:buNone/>
              <a:defRPr sz="1291" b="1"/>
            </a:lvl9pPr>
          </a:lstStyle>
          <a:p>
            <a:pPr lvl="0"/>
            <a:r>
              <a:rPr lang="ja-JP" altLang="en-US"/>
              <a:t>マスター テキストの書式設定</a:t>
            </a:r>
          </a:p>
        </p:txBody>
      </p:sp>
      <p:sp>
        <p:nvSpPr>
          <p:cNvPr id="6" name="Content Placeholder 5"/>
          <p:cNvSpPr>
            <a:spLocks noGrp="1"/>
          </p:cNvSpPr>
          <p:nvPr>
            <p:ph sz="quarter" idx="4"/>
          </p:nvPr>
        </p:nvSpPr>
        <p:spPr>
          <a:xfrm>
            <a:off x="3736271" y="3813281"/>
            <a:ext cx="3137584"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90758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4181243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371886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08356" y="695960"/>
            <a:ext cx="2380335" cy="2435860"/>
          </a:xfrm>
        </p:spPr>
        <p:txBody>
          <a:bodyPr anchor="b"/>
          <a:lstStyle>
            <a:lvl1pPr>
              <a:defRPr sz="2583"/>
            </a:lvl1pPr>
          </a:lstStyle>
          <a:p>
            <a:r>
              <a:rPr lang="ja-JP" altLang="en-US"/>
              <a:t>マスター タイトルの書式設定</a:t>
            </a:r>
            <a:endParaRPr lang="en-US" dirty="0"/>
          </a:p>
        </p:txBody>
      </p:sp>
      <p:sp>
        <p:nvSpPr>
          <p:cNvPr id="3" name="Content Placeholder 2"/>
          <p:cNvSpPr>
            <a:spLocks noGrp="1"/>
          </p:cNvSpPr>
          <p:nvPr>
            <p:ph idx="1"/>
          </p:nvPr>
        </p:nvSpPr>
        <p:spPr>
          <a:xfrm>
            <a:off x="3137584" y="1503083"/>
            <a:ext cx="3736271" cy="7418740"/>
          </a:xfrm>
        </p:spPr>
        <p:txBody>
          <a:bodyPr/>
          <a:lstStyle>
            <a:lvl1pPr>
              <a:defRPr sz="2583"/>
            </a:lvl1pPr>
            <a:lvl2pPr>
              <a:defRPr sz="2260"/>
            </a:lvl2pPr>
            <a:lvl3pPr>
              <a:defRPr sz="1937"/>
            </a:lvl3pPr>
            <a:lvl4pPr>
              <a:defRPr sz="1614"/>
            </a:lvl4pPr>
            <a:lvl5pPr>
              <a:defRPr sz="1614"/>
            </a:lvl5pPr>
            <a:lvl6pPr>
              <a:defRPr sz="1614"/>
            </a:lvl6pPr>
            <a:lvl7pPr>
              <a:defRPr sz="1614"/>
            </a:lvl7pPr>
            <a:lvl8pPr>
              <a:defRPr sz="1614"/>
            </a:lvl8pPr>
            <a:lvl9pPr>
              <a:defRPr sz="1614"/>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08356" y="3131820"/>
            <a:ext cx="2380335" cy="5802084"/>
          </a:xfrm>
        </p:spPr>
        <p:txBody>
          <a:bodyPr/>
          <a:lstStyle>
            <a:lvl1pPr marL="0" indent="0">
              <a:buNone/>
              <a:defRPr sz="1291"/>
            </a:lvl1pPr>
            <a:lvl2pPr marL="369006" indent="0">
              <a:buNone/>
              <a:defRPr sz="1130"/>
            </a:lvl2pPr>
            <a:lvl3pPr marL="738012" indent="0">
              <a:buNone/>
              <a:defRPr sz="969"/>
            </a:lvl3pPr>
            <a:lvl4pPr marL="1107018" indent="0">
              <a:buNone/>
              <a:defRPr sz="807"/>
            </a:lvl4pPr>
            <a:lvl5pPr marL="1476024" indent="0">
              <a:buNone/>
              <a:defRPr sz="807"/>
            </a:lvl5pPr>
            <a:lvl6pPr marL="1845031" indent="0">
              <a:buNone/>
              <a:defRPr sz="807"/>
            </a:lvl6pPr>
            <a:lvl7pPr marL="2214037" indent="0">
              <a:buNone/>
              <a:defRPr sz="807"/>
            </a:lvl7pPr>
            <a:lvl8pPr marL="2583043" indent="0">
              <a:buNone/>
              <a:defRPr sz="807"/>
            </a:lvl8pPr>
            <a:lvl9pPr marL="2952049" indent="0">
              <a:buNone/>
              <a:defRPr sz="8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223344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08356" y="695960"/>
            <a:ext cx="2380335" cy="2435860"/>
          </a:xfrm>
        </p:spPr>
        <p:txBody>
          <a:bodyPr anchor="b"/>
          <a:lstStyle>
            <a:lvl1pPr>
              <a:defRPr sz="2583"/>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137584" y="1503083"/>
            <a:ext cx="3736271" cy="7418740"/>
          </a:xfrm>
        </p:spPr>
        <p:txBody>
          <a:bodyPr anchor="t"/>
          <a:lstStyle>
            <a:lvl1pPr marL="0" indent="0">
              <a:buNone/>
              <a:defRPr sz="2583"/>
            </a:lvl1pPr>
            <a:lvl2pPr marL="369006" indent="0">
              <a:buNone/>
              <a:defRPr sz="2260"/>
            </a:lvl2pPr>
            <a:lvl3pPr marL="738012" indent="0">
              <a:buNone/>
              <a:defRPr sz="1937"/>
            </a:lvl3pPr>
            <a:lvl4pPr marL="1107018" indent="0">
              <a:buNone/>
              <a:defRPr sz="1614"/>
            </a:lvl4pPr>
            <a:lvl5pPr marL="1476024" indent="0">
              <a:buNone/>
              <a:defRPr sz="1614"/>
            </a:lvl5pPr>
            <a:lvl6pPr marL="1845031" indent="0">
              <a:buNone/>
              <a:defRPr sz="1614"/>
            </a:lvl6pPr>
            <a:lvl7pPr marL="2214037" indent="0">
              <a:buNone/>
              <a:defRPr sz="1614"/>
            </a:lvl7pPr>
            <a:lvl8pPr marL="2583043" indent="0">
              <a:buNone/>
              <a:defRPr sz="1614"/>
            </a:lvl8pPr>
            <a:lvl9pPr marL="2952049" indent="0">
              <a:buNone/>
              <a:defRPr sz="1614"/>
            </a:lvl9pPr>
          </a:lstStyle>
          <a:p>
            <a:r>
              <a:rPr lang="ja-JP" altLang="en-US"/>
              <a:t>図を追加</a:t>
            </a:r>
            <a:endParaRPr lang="en-US" dirty="0"/>
          </a:p>
        </p:txBody>
      </p:sp>
      <p:sp>
        <p:nvSpPr>
          <p:cNvPr id="4" name="Text Placeholder 3"/>
          <p:cNvSpPr>
            <a:spLocks noGrp="1"/>
          </p:cNvSpPr>
          <p:nvPr>
            <p:ph type="body" sz="half" idx="2"/>
          </p:nvPr>
        </p:nvSpPr>
        <p:spPr>
          <a:xfrm>
            <a:off x="508356" y="3131820"/>
            <a:ext cx="2380335" cy="5802084"/>
          </a:xfrm>
        </p:spPr>
        <p:txBody>
          <a:bodyPr/>
          <a:lstStyle>
            <a:lvl1pPr marL="0" indent="0">
              <a:buNone/>
              <a:defRPr sz="1291"/>
            </a:lvl1pPr>
            <a:lvl2pPr marL="369006" indent="0">
              <a:buNone/>
              <a:defRPr sz="1130"/>
            </a:lvl2pPr>
            <a:lvl3pPr marL="738012" indent="0">
              <a:buNone/>
              <a:defRPr sz="969"/>
            </a:lvl3pPr>
            <a:lvl4pPr marL="1107018" indent="0">
              <a:buNone/>
              <a:defRPr sz="807"/>
            </a:lvl4pPr>
            <a:lvl5pPr marL="1476024" indent="0">
              <a:buNone/>
              <a:defRPr sz="807"/>
            </a:lvl5pPr>
            <a:lvl6pPr marL="1845031" indent="0">
              <a:buNone/>
              <a:defRPr sz="807"/>
            </a:lvl6pPr>
            <a:lvl7pPr marL="2214037" indent="0">
              <a:buNone/>
              <a:defRPr sz="807"/>
            </a:lvl7pPr>
            <a:lvl8pPr marL="2583043" indent="0">
              <a:buNone/>
              <a:defRPr sz="807"/>
            </a:lvl8pPr>
            <a:lvl9pPr marL="2952049" indent="0">
              <a:buNone/>
              <a:defRPr sz="80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BF19EAA-57BD-4DED-B634-7342042EF13A}" type="datetimeFigureOut">
              <a:rPr kumimoji="1" lang="ja-JP" altLang="en-US" smtClean="0"/>
              <a:t>2025/5/21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690656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7395" y="555804"/>
            <a:ext cx="6365498"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07395" y="2779007"/>
            <a:ext cx="6365498"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07395" y="9675780"/>
            <a:ext cx="1660565" cy="555801"/>
          </a:xfrm>
          <a:prstGeom prst="rect">
            <a:avLst/>
          </a:prstGeom>
        </p:spPr>
        <p:txBody>
          <a:bodyPr vert="horz" lIns="91440" tIns="45720" rIns="91440" bIns="45720" rtlCol="0" anchor="ctr"/>
          <a:lstStyle>
            <a:lvl1pPr algn="l">
              <a:defRPr sz="969">
                <a:solidFill>
                  <a:schemeClr val="tx1">
                    <a:tint val="75000"/>
                  </a:schemeClr>
                </a:solidFill>
              </a:defRPr>
            </a:lvl1pPr>
          </a:lstStyle>
          <a:p>
            <a:fld id="{ABF19EAA-57BD-4DED-B634-7342042EF13A}" type="datetimeFigureOut">
              <a:rPr kumimoji="1" lang="ja-JP" altLang="en-US" smtClean="0"/>
              <a:t>2025/5/21</a:t>
            </a:fld>
            <a:endParaRPr kumimoji="1" lang="ja-JP" altLang="en-US"/>
          </a:p>
        </p:txBody>
      </p:sp>
      <p:sp>
        <p:nvSpPr>
          <p:cNvPr id="5" name="Footer Placeholder 4"/>
          <p:cNvSpPr>
            <a:spLocks noGrp="1"/>
          </p:cNvSpPr>
          <p:nvPr>
            <p:ph type="ftr" sz="quarter" idx="3"/>
          </p:nvPr>
        </p:nvSpPr>
        <p:spPr>
          <a:xfrm>
            <a:off x="2444721" y="9675780"/>
            <a:ext cx="2490847" cy="555801"/>
          </a:xfrm>
          <a:prstGeom prst="rect">
            <a:avLst/>
          </a:prstGeom>
        </p:spPr>
        <p:txBody>
          <a:bodyPr vert="horz" lIns="91440" tIns="45720" rIns="91440" bIns="45720" rtlCol="0" anchor="ctr"/>
          <a:lstStyle>
            <a:lvl1pPr algn="ctr">
              <a:defRPr sz="9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212328" y="9675780"/>
            <a:ext cx="1660565" cy="555801"/>
          </a:xfrm>
          <a:prstGeom prst="rect">
            <a:avLst/>
          </a:prstGeom>
        </p:spPr>
        <p:txBody>
          <a:bodyPr vert="horz" lIns="91440" tIns="45720" rIns="91440" bIns="45720" rtlCol="0" anchor="ctr"/>
          <a:lstStyle>
            <a:lvl1pPr algn="r">
              <a:defRPr sz="969">
                <a:solidFill>
                  <a:schemeClr val="tx1">
                    <a:tint val="75000"/>
                  </a:schemeClr>
                </a:solidFill>
              </a:defRPr>
            </a:lvl1pPr>
          </a:lstStyle>
          <a:p>
            <a:fld id="{17F2D86A-CF03-4BE4-B77F-AD20A183284F}" type="slidenum">
              <a:rPr kumimoji="1" lang="ja-JP" altLang="en-US" smtClean="0"/>
              <a:t>‹#›</a:t>
            </a:fld>
            <a:endParaRPr kumimoji="1" lang="ja-JP" altLang="en-US"/>
          </a:p>
        </p:txBody>
      </p:sp>
    </p:spTree>
    <p:extLst>
      <p:ext uri="{BB962C8B-B14F-4D97-AF65-F5344CB8AC3E}">
        <p14:creationId xmlns:p14="http://schemas.microsoft.com/office/powerpoint/2010/main" val="22689357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8012" rtl="0" eaLnBrk="1" latinLnBrk="0" hangingPunct="1">
        <a:lnSpc>
          <a:spcPct val="90000"/>
        </a:lnSpc>
        <a:spcBef>
          <a:spcPct val="0"/>
        </a:spcBef>
        <a:buNone/>
        <a:defRPr kumimoji="1" sz="3551" kern="1200">
          <a:solidFill>
            <a:schemeClr val="tx1"/>
          </a:solidFill>
          <a:latin typeface="+mj-lt"/>
          <a:ea typeface="+mj-ea"/>
          <a:cs typeface="+mj-cs"/>
        </a:defRPr>
      </a:lvl1pPr>
    </p:titleStyle>
    <p:bodyStyle>
      <a:lvl1pPr marL="184503" indent="-184503" algn="l" defTabSz="738012" rtl="0" eaLnBrk="1" latinLnBrk="0" hangingPunct="1">
        <a:lnSpc>
          <a:spcPct val="90000"/>
        </a:lnSpc>
        <a:spcBef>
          <a:spcPts val="807"/>
        </a:spcBef>
        <a:buFont typeface="Arial" panose="020B0604020202020204" pitchFamily="34" charset="0"/>
        <a:buChar char="•"/>
        <a:defRPr kumimoji="1" sz="2260" kern="1200">
          <a:solidFill>
            <a:schemeClr val="tx1"/>
          </a:solidFill>
          <a:latin typeface="+mn-lt"/>
          <a:ea typeface="+mn-ea"/>
          <a:cs typeface="+mn-cs"/>
        </a:defRPr>
      </a:lvl1pPr>
      <a:lvl2pPr marL="553509" indent="-184503" algn="l" defTabSz="738012" rtl="0" eaLnBrk="1" latinLnBrk="0" hangingPunct="1">
        <a:lnSpc>
          <a:spcPct val="90000"/>
        </a:lnSpc>
        <a:spcBef>
          <a:spcPts val="404"/>
        </a:spcBef>
        <a:buFont typeface="Arial" panose="020B0604020202020204" pitchFamily="34" charset="0"/>
        <a:buChar char="•"/>
        <a:defRPr kumimoji="1" sz="1937" kern="1200">
          <a:solidFill>
            <a:schemeClr val="tx1"/>
          </a:solidFill>
          <a:latin typeface="+mn-lt"/>
          <a:ea typeface="+mn-ea"/>
          <a:cs typeface="+mn-cs"/>
        </a:defRPr>
      </a:lvl2pPr>
      <a:lvl3pPr marL="922515" indent="-184503" algn="l" defTabSz="738012" rtl="0" eaLnBrk="1" latinLnBrk="0" hangingPunct="1">
        <a:lnSpc>
          <a:spcPct val="90000"/>
        </a:lnSpc>
        <a:spcBef>
          <a:spcPts val="404"/>
        </a:spcBef>
        <a:buFont typeface="Arial" panose="020B0604020202020204" pitchFamily="34" charset="0"/>
        <a:buChar char="•"/>
        <a:defRPr kumimoji="1" sz="1614" kern="1200">
          <a:solidFill>
            <a:schemeClr val="tx1"/>
          </a:solidFill>
          <a:latin typeface="+mn-lt"/>
          <a:ea typeface="+mn-ea"/>
          <a:cs typeface="+mn-cs"/>
        </a:defRPr>
      </a:lvl3pPr>
      <a:lvl4pPr marL="1291521"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4pPr>
      <a:lvl5pPr marL="1660528"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5pPr>
      <a:lvl6pPr marL="2029534"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6pPr>
      <a:lvl7pPr marL="2398540"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7pPr>
      <a:lvl8pPr marL="2767546"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8pPr>
      <a:lvl9pPr marL="3136552" indent="-184503" algn="l" defTabSz="738012" rtl="0" eaLnBrk="1" latinLnBrk="0" hangingPunct="1">
        <a:lnSpc>
          <a:spcPct val="90000"/>
        </a:lnSpc>
        <a:spcBef>
          <a:spcPts val="404"/>
        </a:spcBef>
        <a:buFont typeface="Arial" panose="020B0604020202020204" pitchFamily="34" charset="0"/>
        <a:buChar char="•"/>
        <a:defRPr kumimoji="1" sz="1453" kern="1200">
          <a:solidFill>
            <a:schemeClr val="tx1"/>
          </a:solidFill>
          <a:latin typeface="+mn-lt"/>
          <a:ea typeface="+mn-ea"/>
          <a:cs typeface="+mn-cs"/>
        </a:defRPr>
      </a:lvl9pPr>
    </p:bodyStyle>
    <p:otherStyle>
      <a:defPPr>
        <a:defRPr lang="en-US"/>
      </a:defPPr>
      <a:lvl1pPr marL="0" algn="l" defTabSz="738012" rtl="0" eaLnBrk="1" latinLnBrk="0" hangingPunct="1">
        <a:defRPr kumimoji="1" sz="1453" kern="1200">
          <a:solidFill>
            <a:schemeClr val="tx1"/>
          </a:solidFill>
          <a:latin typeface="+mn-lt"/>
          <a:ea typeface="+mn-ea"/>
          <a:cs typeface="+mn-cs"/>
        </a:defRPr>
      </a:lvl1pPr>
      <a:lvl2pPr marL="369006" algn="l" defTabSz="738012" rtl="0" eaLnBrk="1" latinLnBrk="0" hangingPunct="1">
        <a:defRPr kumimoji="1" sz="1453" kern="1200">
          <a:solidFill>
            <a:schemeClr val="tx1"/>
          </a:solidFill>
          <a:latin typeface="+mn-lt"/>
          <a:ea typeface="+mn-ea"/>
          <a:cs typeface="+mn-cs"/>
        </a:defRPr>
      </a:lvl2pPr>
      <a:lvl3pPr marL="738012" algn="l" defTabSz="738012" rtl="0" eaLnBrk="1" latinLnBrk="0" hangingPunct="1">
        <a:defRPr kumimoji="1" sz="1453" kern="1200">
          <a:solidFill>
            <a:schemeClr val="tx1"/>
          </a:solidFill>
          <a:latin typeface="+mn-lt"/>
          <a:ea typeface="+mn-ea"/>
          <a:cs typeface="+mn-cs"/>
        </a:defRPr>
      </a:lvl3pPr>
      <a:lvl4pPr marL="1107018" algn="l" defTabSz="738012" rtl="0" eaLnBrk="1" latinLnBrk="0" hangingPunct="1">
        <a:defRPr kumimoji="1" sz="1453" kern="1200">
          <a:solidFill>
            <a:schemeClr val="tx1"/>
          </a:solidFill>
          <a:latin typeface="+mn-lt"/>
          <a:ea typeface="+mn-ea"/>
          <a:cs typeface="+mn-cs"/>
        </a:defRPr>
      </a:lvl4pPr>
      <a:lvl5pPr marL="1476024" algn="l" defTabSz="738012" rtl="0" eaLnBrk="1" latinLnBrk="0" hangingPunct="1">
        <a:defRPr kumimoji="1" sz="1453" kern="1200">
          <a:solidFill>
            <a:schemeClr val="tx1"/>
          </a:solidFill>
          <a:latin typeface="+mn-lt"/>
          <a:ea typeface="+mn-ea"/>
          <a:cs typeface="+mn-cs"/>
        </a:defRPr>
      </a:lvl5pPr>
      <a:lvl6pPr marL="1845031" algn="l" defTabSz="738012" rtl="0" eaLnBrk="1" latinLnBrk="0" hangingPunct="1">
        <a:defRPr kumimoji="1" sz="1453" kern="1200">
          <a:solidFill>
            <a:schemeClr val="tx1"/>
          </a:solidFill>
          <a:latin typeface="+mn-lt"/>
          <a:ea typeface="+mn-ea"/>
          <a:cs typeface="+mn-cs"/>
        </a:defRPr>
      </a:lvl6pPr>
      <a:lvl7pPr marL="2214037" algn="l" defTabSz="738012" rtl="0" eaLnBrk="1" latinLnBrk="0" hangingPunct="1">
        <a:defRPr kumimoji="1" sz="1453" kern="1200">
          <a:solidFill>
            <a:schemeClr val="tx1"/>
          </a:solidFill>
          <a:latin typeface="+mn-lt"/>
          <a:ea typeface="+mn-ea"/>
          <a:cs typeface="+mn-cs"/>
        </a:defRPr>
      </a:lvl7pPr>
      <a:lvl8pPr marL="2583043" algn="l" defTabSz="738012" rtl="0" eaLnBrk="1" latinLnBrk="0" hangingPunct="1">
        <a:defRPr kumimoji="1" sz="1453" kern="1200">
          <a:solidFill>
            <a:schemeClr val="tx1"/>
          </a:solidFill>
          <a:latin typeface="+mn-lt"/>
          <a:ea typeface="+mn-ea"/>
          <a:cs typeface="+mn-cs"/>
        </a:defRPr>
      </a:lvl8pPr>
      <a:lvl9pPr marL="2952049" algn="l" defTabSz="738012" rtl="0" eaLnBrk="1" latinLnBrk="0" hangingPunct="1">
        <a:defRPr kumimoji="1" sz="14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a:stretch>
            <a:fillRect/>
          </a:stretch>
        </p:blipFill>
        <p:spPr>
          <a:xfrm>
            <a:off x="-13254" y="-19278"/>
            <a:ext cx="7524487" cy="10458678"/>
          </a:xfrm>
          <a:prstGeom prst="rect">
            <a:avLst/>
          </a:prstGeom>
        </p:spPr>
      </p:pic>
      <p:sp>
        <p:nvSpPr>
          <p:cNvPr id="10" name="角丸四角形 9"/>
          <p:cNvSpPr/>
          <p:nvPr/>
        </p:nvSpPr>
        <p:spPr>
          <a:xfrm>
            <a:off x="348916" y="456969"/>
            <a:ext cx="6605337" cy="7551854"/>
          </a:xfrm>
          <a:prstGeom prst="roundRect">
            <a:avLst>
              <a:gd name="adj" fmla="val 2252"/>
            </a:avLst>
          </a:prstGeom>
          <a:solidFill>
            <a:schemeClr val="bg1"/>
          </a:solidFill>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1100" dirty="0">
                <a:solidFill>
                  <a:schemeClr val="tx1"/>
                </a:solidFill>
                <a:latin typeface="メイリオ" panose="020B0604030504040204" pitchFamily="50" charset="-128"/>
                <a:ea typeface="メイリオ" panose="020B0604030504040204" pitchFamily="50" charset="-128"/>
              </a:rPr>
              <a:t>相談・申請窓口一覧</a:t>
            </a: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348916" y="8365752"/>
            <a:ext cx="6605337" cy="1716718"/>
          </a:xfrm>
          <a:prstGeom prst="roundRect">
            <a:avLst>
              <a:gd name="adj" fmla="val 5166"/>
            </a:avLst>
          </a:prstGeom>
          <a:solidFill>
            <a:schemeClr val="bg1"/>
          </a:solidFill>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sz="400" b="1" u="sng"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p>
            <a:pPr algn="ctr">
              <a:spcAft>
                <a:spcPts val="0"/>
              </a:spcAft>
            </a:pPr>
            <a:r>
              <a:rPr lang="ja-JP" altLang="en-US" sz="18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注意）不正受給への対応について</a:t>
            </a:r>
            <a:endParaRPr lang="en-US" altLang="ja-JP" sz="1800" b="1"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　　助成金の受給後に不正受給が発覚した場合、受給した助成金の返還に加え、延滞金、返還額の２割　</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　に相当する額を支払う義務を負うほか、事業主名の公表、一定期間の各種助成金の不支給措置等がと</a:t>
            </a:r>
            <a:r>
              <a:rPr lang="ja-JP" altLang="en-US" sz="1050" dirty="0" err="1">
                <a:solidFill>
                  <a:schemeClr val="tx1"/>
                </a:solidFill>
                <a:latin typeface="メイリオ" panose="020B0604030504040204" pitchFamily="50" charset="-128"/>
                <a:ea typeface="メイリオ" panose="020B0604030504040204" pitchFamily="50" charset="-128"/>
              </a:rPr>
              <a:t>ら</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　れます。</a:t>
            </a: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endParaRPr lang="en-US" altLang="ja-JP" sz="1050" dirty="0">
              <a:solidFill>
                <a:schemeClr val="tx1"/>
              </a:solidFill>
              <a:latin typeface="メイリオ" panose="020B0604030504040204" pitchFamily="50" charset="-128"/>
              <a:ea typeface="メイリオ" panose="020B0604030504040204" pitchFamily="50" charset="-128"/>
            </a:endParaRPr>
          </a:p>
          <a:p>
            <a:pPr>
              <a:lnSpc>
                <a:spcPct val="110000"/>
              </a:lnSpc>
            </a:pPr>
            <a:r>
              <a:rPr lang="ja-JP" altLang="en-US" sz="1050" dirty="0">
                <a:solidFill>
                  <a:schemeClr val="tx1"/>
                </a:solidFill>
                <a:latin typeface="メイリオ" panose="020B0604030504040204" pitchFamily="50" charset="-128"/>
                <a:ea typeface="メイリオ" panose="020B0604030504040204" pitchFamily="50" charset="-128"/>
              </a:rPr>
              <a:t>　　不正受給は絶対になさらないでください。</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rPr>
              <a:t>　</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grpSp>
        <p:nvGrpSpPr>
          <p:cNvPr id="2" name="グループ化 1"/>
          <p:cNvGrpSpPr/>
          <p:nvPr/>
        </p:nvGrpSpPr>
        <p:grpSpPr>
          <a:xfrm>
            <a:off x="-199230" y="-1"/>
            <a:ext cx="7857014" cy="10457924"/>
            <a:chOff x="-199230" y="-1"/>
            <a:chExt cx="7857014" cy="10457924"/>
          </a:xfrm>
          <a:effectLst>
            <a:outerShdw blurRad="50800" dist="38100" dir="2700000" algn="tl" rotWithShape="0">
              <a:prstClr val="black">
                <a:alpha val="40000"/>
              </a:prstClr>
            </a:outerShdw>
          </a:effectLst>
        </p:grpSpPr>
        <p:grpSp>
          <p:nvGrpSpPr>
            <p:cNvPr id="5" name="グループ化 4"/>
            <p:cNvGrpSpPr>
              <a:grpSpLocks noChangeAspect="1"/>
            </p:cNvGrpSpPr>
            <p:nvPr/>
          </p:nvGrpSpPr>
          <p:grpSpPr>
            <a:xfrm>
              <a:off x="-199230" y="-1"/>
              <a:ext cx="7843760" cy="5247861"/>
              <a:chOff x="720000" y="360000"/>
              <a:chExt cx="12960000" cy="8640000"/>
            </a:xfrm>
          </p:grpSpPr>
          <p:grpSp>
            <p:nvGrpSpPr>
              <p:cNvPr id="8" name="グループ化 7"/>
              <p:cNvGrpSpPr/>
              <p:nvPr/>
            </p:nvGrpSpPr>
            <p:grpSpPr>
              <a:xfrm>
                <a:off x="720000" y="2520001"/>
                <a:ext cx="4320000" cy="2160000"/>
                <a:chOff x="3960000" y="2304000"/>
                <a:chExt cx="4320000" cy="2160000"/>
              </a:xfrm>
            </p:grpSpPr>
            <p:sp>
              <p:nvSpPr>
                <p:cNvPr id="109" name="正方形/長方形 108"/>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0" name="正方形/長方形 109"/>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1" name="正方形/長方形 110"/>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2" name="正方形/長方形 111"/>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3" name="正方形/長方形 112"/>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4" name="正方形/長方形 113"/>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5" name="正方形/長方形 114"/>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16" name="正方形/長方形 115"/>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9" name="グループ化 8"/>
              <p:cNvGrpSpPr/>
              <p:nvPr/>
            </p:nvGrpSpPr>
            <p:grpSpPr>
              <a:xfrm>
                <a:off x="5040000" y="2520001"/>
                <a:ext cx="4320000" cy="2160000"/>
                <a:chOff x="3960000" y="2304000"/>
                <a:chExt cx="4320000" cy="2160000"/>
              </a:xfrm>
            </p:grpSpPr>
            <p:sp>
              <p:nvSpPr>
                <p:cNvPr id="101" name="正方形/長方形 100"/>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2" name="正方形/長方形 101"/>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3" name="正方形/長方形 102"/>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4" name="正方形/長方形 103"/>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5" name="正方形/長方形 104"/>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6" name="正方形/長方形 105"/>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7" name="正方形/長方形 106"/>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8" name="正方形/長方形 107"/>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1" name="グループ化 10"/>
              <p:cNvGrpSpPr/>
              <p:nvPr/>
            </p:nvGrpSpPr>
            <p:grpSpPr>
              <a:xfrm>
                <a:off x="5040000" y="360001"/>
                <a:ext cx="4320000" cy="2160000"/>
                <a:chOff x="3960000" y="2304000"/>
                <a:chExt cx="4320000" cy="2160000"/>
              </a:xfrm>
            </p:grpSpPr>
            <p:sp>
              <p:nvSpPr>
                <p:cNvPr id="93" name="正方形/長方形 92"/>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4" name="正方形/長方形 93"/>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5" name="正方形/長方形 94"/>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6" name="正方形/長方形 95"/>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7" name="正方形/長方形 96"/>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8" name="正方形/長方形 97"/>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9" name="正方形/長方形 98"/>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00" name="正方形/長方形 99"/>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 name="グループ化 11"/>
              <p:cNvGrpSpPr/>
              <p:nvPr/>
            </p:nvGrpSpPr>
            <p:grpSpPr>
              <a:xfrm>
                <a:off x="720000" y="360001"/>
                <a:ext cx="4320000" cy="2160000"/>
                <a:chOff x="3960000" y="2304000"/>
                <a:chExt cx="4320000" cy="2160000"/>
              </a:xfrm>
            </p:grpSpPr>
            <p:sp>
              <p:nvSpPr>
                <p:cNvPr id="85" name="正方形/長方形 84"/>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6" name="正方形/長方形 85"/>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7" name="正方形/長方形 86"/>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8" name="正方形/長方形 87"/>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9" name="正方形/長方形 88"/>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0" name="正方形/長方形 89"/>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1" name="正方形/長方形 90"/>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92" name="正方形/長方形 91"/>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3" name="グループ化 12"/>
              <p:cNvGrpSpPr/>
              <p:nvPr/>
            </p:nvGrpSpPr>
            <p:grpSpPr>
              <a:xfrm>
                <a:off x="5040000" y="4680000"/>
                <a:ext cx="4320000" cy="2160000"/>
                <a:chOff x="3960000" y="2304000"/>
                <a:chExt cx="4320000" cy="2160000"/>
              </a:xfrm>
            </p:grpSpPr>
            <p:sp>
              <p:nvSpPr>
                <p:cNvPr id="77" name="正方形/長方形 76"/>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8" name="正方形/長方形 77"/>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9" name="正方形/長方形 78"/>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0" name="正方形/長方形 79"/>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1" name="正方形/長方形 80"/>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2" name="正方形/長方形 81"/>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3" name="正方形/長方形 82"/>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84" name="正方形/長方形 83"/>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4" name="グループ化 13"/>
              <p:cNvGrpSpPr/>
              <p:nvPr/>
            </p:nvGrpSpPr>
            <p:grpSpPr>
              <a:xfrm>
                <a:off x="720000" y="4680000"/>
                <a:ext cx="4320000" cy="2160000"/>
                <a:chOff x="3960000" y="2304000"/>
                <a:chExt cx="4320000" cy="2160000"/>
              </a:xfrm>
            </p:grpSpPr>
            <p:sp>
              <p:nvSpPr>
                <p:cNvPr id="69" name="正方形/長方形 68"/>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0" name="正方形/長方形 69"/>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1" name="正方形/長方形 70"/>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2" name="正方形/長方形 71"/>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3" name="正方形/長方形 72"/>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4" name="正方形/長方形 73"/>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5" name="正方形/長方形 74"/>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76" name="正方形/長方形 75"/>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5" name="グループ化 14"/>
              <p:cNvGrpSpPr/>
              <p:nvPr/>
            </p:nvGrpSpPr>
            <p:grpSpPr>
              <a:xfrm>
                <a:off x="5040000" y="6840000"/>
                <a:ext cx="4320000" cy="2160000"/>
                <a:chOff x="3960000" y="2304000"/>
                <a:chExt cx="4320000" cy="2160000"/>
              </a:xfrm>
            </p:grpSpPr>
            <p:sp>
              <p:nvSpPr>
                <p:cNvPr id="61" name="正方形/長方形 60"/>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2" name="正方形/長方形 61"/>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3" name="正方形/長方形 62"/>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4" name="正方形/長方形 63"/>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5" name="正方形/長方形 64"/>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6" name="正方形/長方形 65"/>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7" name="正方形/長方形 66"/>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8" name="正方形/長方形 67"/>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6" name="グループ化 15"/>
              <p:cNvGrpSpPr/>
              <p:nvPr/>
            </p:nvGrpSpPr>
            <p:grpSpPr>
              <a:xfrm>
                <a:off x="720000" y="6840000"/>
                <a:ext cx="4320000" cy="2160000"/>
                <a:chOff x="3960000" y="2304000"/>
                <a:chExt cx="4320000" cy="2160000"/>
              </a:xfrm>
            </p:grpSpPr>
            <p:sp>
              <p:nvSpPr>
                <p:cNvPr id="53" name="正方形/長方形 52"/>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4" name="正方形/長方形 53"/>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5" name="正方形/長方形 54"/>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6" name="正方形/長方形 55"/>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7" name="正方形/長方形 56"/>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8" name="正方形/長方形 57"/>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9" name="正方形/長方形 58"/>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60" name="正方形/長方形 59"/>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7" name="グループ化 16"/>
              <p:cNvGrpSpPr/>
              <p:nvPr/>
            </p:nvGrpSpPr>
            <p:grpSpPr>
              <a:xfrm>
                <a:off x="9360000" y="4680000"/>
                <a:ext cx="4320000" cy="2160000"/>
                <a:chOff x="3960000" y="2304000"/>
                <a:chExt cx="4320000" cy="2160000"/>
              </a:xfrm>
            </p:grpSpPr>
            <p:sp>
              <p:nvSpPr>
                <p:cNvPr id="45" name="正方形/長方形 44"/>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6" name="正方形/長方形 45"/>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7" name="正方形/長方形 46"/>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8" name="正方形/長方形 47"/>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9" name="正方形/長方形 48"/>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0" name="正方形/長方形 49"/>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1" name="正方形/長方形 50"/>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52" name="正方形/長方形 51"/>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8" name="グループ化 17"/>
              <p:cNvGrpSpPr/>
              <p:nvPr/>
            </p:nvGrpSpPr>
            <p:grpSpPr>
              <a:xfrm>
                <a:off x="9360000" y="6840000"/>
                <a:ext cx="4320000" cy="2160000"/>
                <a:chOff x="3960000" y="2304000"/>
                <a:chExt cx="4320000" cy="2160000"/>
              </a:xfrm>
            </p:grpSpPr>
            <p:sp>
              <p:nvSpPr>
                <p:cNvPr id="37" name="正方形/長方形 36"/>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8" name="正方形/長方形 37"/>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9" name="正方形/長方形 38"/>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0" name="正方形/長方形 39"/>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1" name="正方形/長方形 40"/>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2" name="正方形/長方形 41"/>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3" name="正方形/長方形 42"/>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44" name="正方形/長方形 43"/>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9" name="グループ化 18"/>
              <p:cNvGrpSpPr/>
              <p:nvPr/>
            </p:nvGrpSpPr>
            <p:grpSpPr>
              <a:xfrm>
                <a:off x="9360000" y="2520000"/>
                <a:ext cx="4320000" cy="2160000"/>
                <a:chOff x="3960000" y="2304000"/>
                <a:chExt cx="4320000" cy="2160000"/>
              </a:xfrm>
            </p:grpSpPr>
            <p:sp>
              <p:nvSpPr>
                <p:cNvPr id="29" name="正方形/長方形 28"/>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0" name="正方形/長方形 29"/>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1" name="正方形/長方形 30"/>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2" name="正方形/長方形 31"/>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3" name="正方形/長方形 32"/>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4" name="正方形/長方形 33"/>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5" name="正方形/長方形 34"/>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36" name="正方形/長方形 35"/>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20" name="グループ化 19"/>
              <p:cNvGrpSpPr/>
              <p:nvPr/>
            </p:nvGrpSpPr>
            <p:grpSpPr>
              <a:xfrm>
                <a:off x="9360000" y="360000"/>
                <a:ext cx="4320000" cy="2160000"/>
                <a:chOff x="3960000" y="2304000"/>
                <a:chExt cx="4320000" cy="2160000"/>
              </a:xfrm>
            </p:grpSpPr>
            <p:sp>
              <p:nvSpPr>
                <p:cNvPr id="21" name="正方形/長方形 20"/>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 name="正方形/長方形 21"/>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3" name="正方形/長方形 22"/>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4" name="正方形/長方形 23"/>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5" name="正方形/長方形 24"/>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6" name="正方形/長方形 25"/>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7" name="正方形/長方形 26"/>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8" name="正方形/長方形 27"/>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grpSp>
          <p:nvGrpSpPr>
            <p:cNvPr id="117" name="グループ化 116"/>
            <p:cNvGrpSpPr>
              <a:grpSpLocks noChangeAspect="1"/>
            </p:cNvGrpSpPr>
            <p:nvPr/>
          </p:nvGrpSpPr>
          <p:grpSpPr>
            <a:xfrm>
              <a:off x="-185976" y="5210061"/>
              <a:ext cx="7843760" cy="5247862"/>
              <a:chOff x="720000" y="360000"/>
              <a:chExt cx="12960000" cy="8640002"/>
            </a:xfrm>
          </p:grpSpPr>
          <p:grpSp>
            <p:nvGrpSpPr>
              <p:cNvPr id="118" name="グループ化 117"/>
              <p:cNvGrpSpPr/>
              <p:nvPr/>
            </p:nvGrpSpPr>
            <p:grpSpPr>
              <a:xfrm>
                <a:off x="720000" y="2520001"/>
                <a:ext cx="4320000" cy="2160000"/>
                <a:chOff x="3960000" y="2304000"/>
                <a:chExt cx="4320000" cy="2160000"/>
              </a:xfrm>
            </p:grpSpPr>
            <p:sp>
              <p:nvSpPr>
                <p:cNvPr id="218" name="正方形/長方形 217"/>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9" name="正方形/長方形 218"/>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0" name="正方形/長方形 219"/>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1" name="正方形/長方形 220"/>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2" name="正方形/長方形 221"/>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3" name="正方形/長方形 222"/>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4" name="正方形/長方形 223"/>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25" name="正方形/長方形 224"/>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19" name="グループ化 118"/>
              <p:cNvGrpSpPr/>
              <p:nvPr/>
            </p:nvGrpSpPr>
            <p:grpSpPr>
              <a:xfrm>
                <a:off x="5040000" y="2520001"/>
                <a:ext cx="4320000" cy="2160000"/>
                <a:chOff x="3960000" y="2304000"/>
                <a:chExt cx="4320000" cy="2160000"/>
              </a:xfrm>
            </p:grpSpPr>
            <p:sp>
              <p:nvSpPr>
                <p:cNvPr id="210" name="正方形/長方形 209"/>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1" name="正方形/長方形 210"/>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2" name="正方形/長方形 211"/>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3" name="正方形/長方形 212"/>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4" name="正方形/長方形 213"/>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5" name="正方形/長方形 214"/>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6" name="正方形/長方形 215"/>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17" name="正方形/長方形 216"/>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0" name="グループ化 119"/>
              <p:cNvGrpSpPr/>
              <p:nvPr/>
            </p:nvGrpSpPr>
            <p:grpSpPr>
              <a:xfrm>
                <a:off x="5040000" y="360001"/>
                <a:ext cx="4320000" cy="2160000"/>
                <a:chOff x="3960000" y="2304000"/>
                <a:chExt cx="4320000" cy="2160000"/>
              </a:xfrm>
            </p:grpSpPr>
            <p:sp>
              <p:nvSpPr>
                <p:cNvPr id="202" name="正方形/長方形 201"/>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3" name="正方形/長方形 202"/>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4" name="正方形/長方形 203"/>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5" name="正方形/長方形 204"/>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6" name="正方形/長方形 205"/>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7" name="正方形/長方形 206"/>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8" name="正方形/長方形 207"/>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9" name="正方形/長方形 208"/>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1" name="グループ化 120"/>
              <p:cNvGrpSpPr/>
              <p:nvPr/>
            </p:nvGrpSpPr>
            <p:grpSpPr>
              <a:xfrm>
                <a:off x="720000" y="360001"/>
                <a:ext cx="4320000" cy="2160000"/>
                <a:chOff x="3960000" y="2304000"/>
                <a:chExt cx="4320000" cy="2160000"/>
              </a:xfrm>
            </p:grpSpPr>
            <p:sp>
              <p:nvSpPr>
                <p:cNvPr id="194" name="正方形/長方形 193"/>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5" name="正方形/長方形 194"/>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6" name="正方形/長方形 195"/>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7" name="正方形/長方形 196"/>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8" name="正方形/長方形 197"/>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9" name="正方形/長方形 198"/>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0" name="正方形/長方形 199"/>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201" name="正方形/長方形 200"/>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2" name="グループ化 121"/>
              <p:cNvGrpSpPr/>
              <p:nvPr/>
            </p:nvGrpSpPr>
            <p:grpSpPr>
              <a:xfrm>
                <a:off x="5040000" y="4680000"/>
                <a:ext cx="4320000" cy="2160000"/>
                <a:chOff x="3960000" y="2304000"/>
                <a:chExt cx="4320000" cy="2160000"/>
              </a:xfrm>
            </p:grpSpPr>
            <p:sp>
              <p:nvSpPr>
                <p:cNvPr id="186" name="正方形/長方形 185"/>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7" name="正方形/長方形 186"/>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8" name="正方形/長方形 187"/>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9" name="正方形/長方形 188"/>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0" name="正方形/長方形 189"/>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1" name="正方形/長方形 190"/>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2" name="正方形/長方形 191"/>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93" name="正方形/長方形 192"/>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3" name="グループ化 122"/>
              <p:cNvGrpSpPr/>
              <p:nvPr/>
            </p:nvGrpSpPr>
            <p:grpSpPr>
              <a:xfrm>
                <a:off x="720000" y="4680000"/>
                <a:ext cx="4320000" cy="2160000"/>
                <a:chOff x="3960000" y="2304000"/>
                <a:chExt cx="4320000" cy="2160000"/>
              </a:xfrm>
            </p:grpSpPr>
            <p:sp>
              <p:nvSpPr>
                <p:cNvPr id="178" name="正方形/長方形 177"/>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9" name="正方形/長方形 178"/>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0" name="正方形/長方形 179"/>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1" name="正方形/長方形 180"/>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2" name="正方形/長方形 181"/>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3" name="正方形/長方形 182"/>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4" name="正方形/長方形 183"/>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85" name="正方形/長方形 184"/>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4" name="グループ化 123"/>
              <p:cNvGrpSpPr/>
              <p:nvPr/>
            </p:nvGrpSpPr>
            <p:grpSpPr>
              <a:xfrm>
                <a:off x="5040000" y="6840000"/>
                <a:ext cx="4320000" cy="2160000"/>
                <a:chOff x="3960000" y="2304000"/>
                <a:chExt cx="4320000" cy="2160000"/>
              </a:xfrm>
            </p:grpSpPr>
            <p:sp>
              <p:nvSpPr>
                <p:cNvPr id="170" name="正方形/長方形 169"/>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1" name="正方形/長方形 170"/>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2" name="正方形/長方形 171"/>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3" name="正方形/長方形 172"/>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4" name="正方形/長方形 173"/>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5" name="正方形/長方形 174"/>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6" name="正方形/長方形 175"/>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77" name="正方形/長方形 176"/>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5" name="グループ化 124"/>
              <p:cNvGrpSpPr/>
              <p:nvPr/>
            </p:nvGrpSpPr>
            <p:grpSpPr>
              <a:xfrm>
                <a:off x="720000" y="6840000"/>
                <a:ext cx="4320000" cy="2160000"/>
                <a:chOff x="3960000" y="2304000"/>
                <a:chExt cx="4320000" cy="2160000"/>
              </a:xfrm>
            </p:grpSpPr>
            <p:sp>
              <p:nvSpPr>
                <p:cNvPr id="162" name="正方形/長方形 161"/>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3" name="正方形/長方形 162"/>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4" name="正方形/長方形 163"/>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5" name="正方形/長方形 164"/>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6" name="正方形/長方形 165"/>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7" name="正方形/長方形 166"/>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8" name="正方形/長方形 167"/>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9" name="正方形/長方形 168"/>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6" name="グループ化 125"/>
              <p:cNvGrpSpPr/>
              <p:nvPr/>
            </p:nvGrpSpPr>
            <p:grpSpPr>
              <a:xfrm>
                <a:off x="9360000" y="4680000"/>
                <a:ext cx="4320000" cy="2160000"/>
                <a:chOff x="3960000" y="2304000"/>
                <a:chExt cx="4320000" cy="2160000"/>
              </a:xfrm>
            </p:grpSpPr>
            <p:sp>
              <p:nvSpPr>
                <p:cNvPr id="154" name="正方形/長方形 153"/>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5" name="正方形/長方形 154"/>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6" name="正方形/長方形 155"/>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7" name="正方形/長方形 156"/>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8" name="正方形/長方形 157"/>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9" name="正方形/長方形 158"/>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0" name="正方形/長方形 159"/>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61" name="正方形/長方形 160"/>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7" name="グループ化 126"/>
              <p:cNvGrpSpPr/>
              <p:nvPr/>
            </p:nvGrpSpPr>
            <p:grpSpPr>
              <a:xfrm>
                <a:off x="9360000" y="6840000"/>
                <a:ext cx="4320000" cy="2160002"/>
                <a:chOff x="3960000" y="2304000"/>
                <a:chExt cx="4320000" cy="2160002"/>
              </a:xfrm>
            </p:grpSpPr>
            <p:sp>
              <p:nvSpPr>
                <p:cNvPr id="146" name="正方形/長方形 145"/>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7" name="正方形/長方形 146"/>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8" name="正方形/長方形 147"/>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9" name="正方形/長方形 148"/>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0" name="正方形/長方形 149"/>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1" name="正方形/長方形 150"/>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2" name="正方形/長方形 151"/>
                <p:cNvSpPr/>
                <p:nvPr/>
              </p:nvSpPr>
              <p:spPr>
                <a:xfrm>
                  <a:off x="6120001" y="3384001"/>
                  <a:ext cx="1080000" cy="108000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53" name="正方形/長方形 152"/>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8" name="グループ化 127"/>
              <p:cNvGrpSpPr/>
              <p:nvPr/>
            </p:nvGrpSpPr>
            <p:grpSpPr>
              <a:xfrm>
                <a:off x="9360000" y="2520000"/>
                <a:ext cx="4320000" cy="2160000"/>
                <a:chOff x="3960000" y="2304000"/>
                <a:chExt cx="4320000" cy="2160000"/>
              </a:xfrm>
            </p:grpSpPr>
            <p:sp>
              <p:nvSpPr>
                <p:cNvPr id="138" name="正方形/長方形 137"/>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9" name="正方形/長方形 138"/>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0" name="正方形/長方形 139"/>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1" name="正方形/長方形 140"/>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2" name="正方形/長方形 141"/>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3" name="正方形/長方形 142"/>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4" name="正方形/長方形 143"/>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45" name="正方形/長方形 144"/>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nvGrpSpPr>
              <p:cNvPr id="129" name="グループ化 128"/>
              <p:cNvGrpSpPr/>
              <p:nvPr/>
            </p:nvGrpSpPr>
            <p:grpSpPr>
              <a:xfrm>
                <a:off x="9360000" y="360000"/>
                <a:ext cx="4320000" cy="2160000"/>
                <a:chOff x="3960000" y="2304000"/>
                <a:chExt cx="4320000" cy="2160000"/>
              </a:xfrm>
            </p:grpSpPr>
            <p:sp>
              <p:nvSpPr>
                <p:cNvPr id="130" name="正方形/長方形 129"/>
                <p:cNvSpPr/>
                <p:nvPr/>
              </p:nvSpPr>
              <p:spPr>
                <a:xfrm>
                  <a:off x="396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1" name="正方形/長方形 130"/>
                <p:cNvSpPr/>
                <p:nvPr/>
              </p:nvSpPr>
              <p:spPr>
                <a:xfrm>
                  <a:off x="504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2" name="正方形/長方形 131"/>
                <p:cNvSpPr/>
                <p:nvPr/>
              </p:nvSpPr>
              <p:spPr>
                <a:xfrm>
                  <a:off x="396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3" name="正方形/長方形 132"/>
                <p:cNvSpPr/>
                <p:nvPr/>
              </p:nvSpPr>
              <p:spPr>
                <a:xfrm>
                  <a:off x="504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4" name="正方形/長方形 133"/>
                <p:cNvSpPr/>
                <p:nvPr/>
              </p:nvSpPr>
              <p:spPr>
                <a:xfrm>
                  <a:off x="612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5" name="正方形/長方形 134"/>
                <p:cNvSpPr/>
                <p:nvPr/>
              </p:nvSpPr>
              <p:spPr>
                <a:xfrm>
                  <a:off x="7200000" y="230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6" name="正方形/長方形 135"/>
                <p:cNvSpPr/>
                <p:nvPr/>
              </p:nvSpPr>
              <p:spPr>
                <a:xfrm>
                  <a:off x="612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sp>
              <p:nvSpPr>
                <p:cNvPr id="137" name="正方形/長方形 136"/>
                <p:cNvSpPr/>
                <p:nvPr/>
              </p:nvSpPr>
              <p:spPr>
                <a:xfrm>
                  <a:off x="7200000" y="3384000"/>
                  <a:ext cx="1080000" cy="1080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grpSp>
        </p:grpSp>
      </p:grpSp>
      <p:sp>
        <p:nvSpPr>
          <p:cNvPr id="228" name="テキスト ボックス 227"/>
          <p:cNvSpPr txBox="1"/>
          <p:nvPr/>
        </p:nvSpPr>
        <p:spPr>
          <a:xfrm>
            <a:off x="467671" y="626137"/>
            <a:ext cx="6484753" cy="738664"/>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rPr>
              <a:t>高年齢者の雇用の安定に資する措置を講じる事業主の方に、国の予算の範囲において、</a:t>
            </a:r>
            <a:endParaRPr lang="en-US" altLang="ja-JP" sz="1200" dirty="0">
              <a:latin typeface="メイリオ" panose="020B0604030504040204" pitchFamily="50" charset="-128"/>
              <a:ea typeface="メイリオ" panose="020B0604030504040204" pitchFamily="50" charset="-128"/>
            </a:endParaRPr>
          </a:p>
          <a:p>
            <a:r>
              <a:rPr lang="ja-JP" altLang="ja-JP" sz="1200" dirty="0">
                <a:latin typeface="メイリオ" panose="020B0604030504040204" pitchFamily="50" charset="-128"/>
                <a:ea typeface="メイリオ" panose="020B0604030504040204" pitchFamily="50" charset="-128"/>
              </a:rPr>
              <a:t>以下の助成金を支給しています。</a:t>
            </a:r>
          </a:p>
          <a:p>
            <a:endParaRPr kumimoji="1" lang="en-US" altLang="ja-JP" sz="1800" dirty="0"/>
          </a:p>
        </p:txBody>
      </p:sp>
      <p:sp>
        <p:nvSpPr>
          <p:cNvPr id="229" name="角丸四角形 228"/>
          <p:cNvSpPr/>
          <p:nvPr/>
        </p:nvSpPr>
        <p:spPr>
          <a:xfrm>
            <a:off x="396309" y="1060008"/>
            <a:ext cx="6652683" cy="3910545"/>
          </a:xfrm>
          <a:prstGeom prst="roundRect">
            <a:avLst>
              <a:gd name="adj" fmla="val 4017"/>
            </a:avLst>
          </a:prstGeom>
          <a:solidFill>
            <a:srgbClr val="FFFFCC"/>
          </a:solidFill>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sz="400" b="1" u="sng"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p>
            <a:pPr algn="ctr">
              <a:spcAft>
                <a:spcPts val="0"/>
              </a:spcAft>
            </a:pPr>
            <a:r>
              <a:rPr lang="en-US"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65</a:t>
            </a:r>
            <a:r>
              <a:rPr 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歳超継続雇用促進コース</a:t>
            </a:r>
            <a:endParaRPr lang="en-US" alt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6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就業規則等により</a:t>
            </a:r>
            <a:r>
              <a:rPr lang="en-US" altLang="ja-JP" sz="900" u="sng" dirty="0">
                <a:solidFill>
                  <a:schemeClr val="tx1"/>
                </a:solidFill>
                <a:latin typeface="メイリオ" panose="020B0604030504040204" pitchFamily="50" charset="-128"/>
                <a:ea typeface="メイリオ" panose="020B0604030504040204" pitchFamily="50" charset="-128"/>
              </a:rPr>
              <a:t>65</a:t>
            </a:r>
            <a:r>
              <a:rPr lang="ja-JP" altLang="ja-JP" sz="900" u="sng" dirty="0">
                <a:solidFill>
                  <a:schemeClr val="tx1"/>
                </a:solidFill>
                <a:latin typeface="メイリオ" panose="020B0604030504040204" pitchFamily="50" charset="-128"/>
                <a:ea typeface="メイリオ" panose="020B0604030504040204" pitchFamily="50" charset="-128"/>
              </a:rPr>
              <a:t>歳以上への定年の引上げ</a:t>
            </a:r>
            <a:r>
              <a:rPr lang="ja-JP" altLang="ja-JP" sz="900" dirty="0">
                <a:solidFill>
                  <a:schemeClr val="tx1"/>
                </a:solidFill>
                <a:latin typeface="メイリオ" panose="020B0604030504040204" pitchFamily="50" charset="-128"/>
                <a:ea typeface="メイリオ" panose="020B0604030504040204" pitchFamily="50" charset="-128"/>
              </a:rPr>
              <a:t>、</a:t>
            </a:r>
            <a:r>
              <a:rPr lang="ja-JP" altLang="ja-JP" sz="900" u="sng" dirty="0">
                <a:solidFill>
                  <a:schemeClr val="tx1"/>
                </a:solidFill>
                <a:latin typeface="メイリオ" panose="020B0604030504040204" pitchFamily="50" charset="-128"/>
                <a:ea typeface="メイリオ" panose="020B0604030504040204" pitchFamily="50" charset="-128"/>
              </a:rPr>
              <a:t>定年の定めの廃止</a:t>
            </a:r>
            <a:r>
              <a:rPr lang="ja-JP" altLang="en-US" sz="900" dirty="0">
                <a:solidFill>
                  <a:schemeClr val="tx1"/>
                </a:solidFill>
                <a:latin typeface="メイリオ" panose="020B0604030504040204" pitchFamily="50" charset="-128"/>
                <a:ea typeface="メイリオ" panose="020B0604030504040204" pitchFamily="50" charset="-128"/>
              </a:rPr>
              <a:t>、</a:t>
            </a:r>
            <a:r>
              <a:rPr lang="ja-JP" altLang="ja-JP" sz="900" u="sng" dirty="0">
                <a:solidFill>
                  <a:schemeClr val="tx1"/>
                </a:solidFill>
                <a:latin typeface="メイリオ" panose="020B0604030504040204" pitchFamily="50" charset="-128"/>
                <a:ea typeface="メイリオ" panose="020B0604030504040204" pitchFamily="50" charset="-128"/>
              </a:rPr>
              <a:t>希望者全員を対象とする</a:t>
            </a:r>
            <a:r>
              <a:rPr lang="en-US" altLang="ja-JP" sz="900" u="sng" dirty="0">
                <a:solidFill>
                  <a:schemeClr val="tx1"/>
                </a:solidFill>
                <a:latin typeface="メイリオ" panose="020B0604030504040204" pitchFamily="50" charset="-128"/>
                <a:ea typeface="メイリオ" panose="020B0604030504040204" pitchFamily="50" charset="-128"/>
              </a:rPr>
              <a:t>66</a:t>
            </a:r>
            <a:r>
              <a:rPr lang="ja-JP" altLang="ja-JP" sz="900" u="sng" dirty="0">
                <a:solidFill>
                  <a:schemeClr val="tx1"/>
                </a:solidFill>
                <a:latin typeface="メイリオ" panose="020B0604030504040204" pitchFamily="50" charset="-128"/>
                <a:ea typeface="メイリオ" panose="020B0604030504040204" pitchFamily="50" charset="-128"/>
              </a:rPr>
              <a:t>歳以上</a:t>
            </a:r>
            <a:r>
              <a:rPr lang="ja-JP" altLang="en-US" sz="900" u="sng" dirty="0">
                <a:solidFill>
                  <a:schemeClr val="tx1"/>
                </a:solidFill>
                <a:latin typeface="メイリオ" panose="020B0604030504040204" pitchFamily="50" charset="-128"/>
                <a:ea typeface="メイリオ" panose="020B0604030504040204" pitchFamily="50" charset="-128"/>
              </a:rPr>
              <a:t>へ</a:t>
            </a:r>
            <a:r>
              <a:rPr lang="ja-JP" altLang="ja-JP" sz="900" u="sng" dirty="0">
                <a:solidFill>
                  <a:schemeClr val="tx1"/>
                </a:solidFill>
                <a:latin typeface="メイリオ" panose="020B0604030504040204" pitchFamily="50" charset="-128"/>
                <a:ea typeface="メイリオ" panose="020B0604030504040204" pitchFamily="50" charset="-128"/>
              </a:rPr>
              <a:t>の継続雇用制度の導入</a:t>
            </a:r>
            <a:r>
              <a:rPr lang="ja-JP" altLang="en-US" sz="900" dirty="0">
                <a:solidFill>
                  <a:schemeClr val="tx1"/>
                </a:solidFill>
                <a:latin typeface="メイリオ" panose="020B0604030504040204" pitchFamily="50" charset="-128"/>
                <a:ea typeface="メイリオ" panose="020B0604030504040204" pitchFamily="50" charset="-128"/>
              </a:rPr>
              <a:t>、</a:t>
            </a:r>
            <a:r>
              <a:rPr lang="ja-JP" altLang="en-US" sz="900" u="sng" dirty="0">
                <a:solidFill>
                  <a:schemeClr val="tx1"/>
                </a:solidFill>
                <a:latin typeface="メイリオ" panose="020B0604030504040204" pitchFamily="50" charset="-128"/>
                <a:ea typeface="メイリオ" panose="020B0604030504040204" pitchFamily="50" charset="-128"/>
              </a:rPr>
              <a:t>他社による継続雇用制度の導入</a:t>
            </a:r>
            <a:r>
              <a:rPr lang="ja-JP" altLang="en-US" sz="900" dirty="0">
                <a:solidFill>
                  <a:schemeClr val="tx1"/>
                </a:solidFill>
                <a:latin typeface="メイリオ" panose="020B0604030504040204" pitchFamily="50" charset="-128"/>
                <a:ea typeface="メイリオ" panose="020B0604030504040204" pitchFamily="50" charset="-128"/>
              </a:rPr>
              <a:t>のいずれかの措置を規定し、当該就業規則の改定等について</a:t>
            </a:r>
            <a:r>
              <a:rPr lang="ja-JP" altLang="ja-JP" sz="900" dirty="0">
                <a:solidFill>
                  <a:schemeClr val="tx1"/>
                </a:solidFill>
                <a:latin typeface="メイリオ" panose="020B0604030504040204" pitchFamily="50" charset="-128"/>
                <a:ea typeface="メイリオ" panose="020B0604030504040204" pitchFamily="50" charset="-128"/>
              </a:rPr>
              <a:t>専門家等に委託し経費を支出したこと</a:t>
            </a:r>
            <a:r>
              <a:rPr lang="ja-JP" altLang="en-US" sz="900" dirty="0">
                <a:solidFill>
                  <a:schemeClr val="tx1"/>
                </a:solidFill>
                <a:latin typeface="メイリオ" panose="020B0604030504040204" pitchFamily="50" charset="-128"/>
                <a:ea typeface="メイリオ" panose="020B0604030504040204" pitchFamily="50" charset="-128"/>
              </a:rPr>
              <a:t>など一定の要件に当てはまる事業主に、対象被保険者数、定年年齢を引上げる年数等に応じて、以下の額を支給します。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900" b="1" dirty="0">
                <a:solidFill>
                  <a:schemeClr val="accent2"/>
                </a:solidFill>
                <a:latin typeface="メイリオ" panose="020B0604030504040204" pitchFamily="50" charset="-128"/>
                <a:ea typeface="メイリオ" panose="020B0604030504040204" pitchFamily="50" charset="-128"/>
              </a:rPr>
              <a:t>・定年の引上げ又は定年の廃止、継続雇用制度の導入</a:t>
            </a:r>
            <a:r>
              <a:rPr lang="ja-JP" altLang="en-US" sz="900" dirty="0">
                <a:solidFill>
                  <a:schemeClr val="tx1"/>
                </a:solidFill>
                <a:latin typeface="メイリオ" panose="020B0604030504040204" pitchFamily="50" charset="-128"/>
                <a:ea typeface="メイリオ" panose="020B0604030504040204" pitchFamily="50" charset="-128"/>
              </a:rPr>
              <a:t>　　　</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900" b="1" dirty="0">
                <a:solidFill>
                  <a:schemeClr val="accent2"/>
                </a:solidFill>
                <a:latin typeface="メイリオ" panose="020B0604030504040204" pitchFamily="50" charset="-128"/>
                <a:ea typeface="メイリオ" panose="020B0604030504040204" pitchFamily="50" charset="-128"/>
              </a:rPr>
              <a:t>・他社による継続雇用制度の導入</a:t>
            </a:r>
            <a:endParaRPr lang="en-US" altLang="ja-JP" sz="900" b="1" dirty="0">
              <a:solidFill>
                <a:schemeClr val="accent2"/>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6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a:t>
            </a:r>
            <a:endParaRPr lang="ja-JP" altLang="ja-JP"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ja-JP" altLang="ja-JP" sz="1000" dirty="0">
              <a:solidFill>
                <a:schemeClr val="tx1"/>
              </a:solidFill>
              <a:latin typeface="メイリオ" panose="020B0604030504040204" pitchFamily="50" charset="-128"/>
              <a:ea typeface="メイリオ" panose="020B0604030504040204" pitchFamily="50" charset="-128"/>
            </a:endParaRPr>
          </a:p>
          <a:p>
            <a:r>
              <a:rPr lang="ja-JP" altLang="en-US"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10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3" name="角丸四角形 232"/>
          <p:cNvSpPr/>
          <p:nvPr/>
        </p:nvSpPr>
        <p:spPr>
          <a:xfrm>
            <a:off x="415608" y="5014717"/>
            <a:ext cx="6653698" cy="2800752"/>
          </a:xfrm>
          <a:prstGeom prst="roundRect">
            <a:avLst>
              <a:gd name="adj" fmla="val 3565"/>
            </a:avLst>
          </a:prstGeom>
          <a:solidFill>
            <a:schemeClr val="accent5">
              <a:lumMod val="20000"/>
              <a:lumOff val="80000"/>
            </a:schemeClr>
          </a:solidFill>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sz="400" b="1" u="sng"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p>
            <a:pPr algn="ctr">
              <a:spcAft>
                <a:spcPts val="0"/>
              </a:spcAft>
            </a:pPr>
            <a:r>
              <a:rPr lang="ja-JP" altLang="en-US"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高年齢者評価制度等雇用管理改善</a:t>
            </a:r>
            <a:r>
              <a:rPr 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コース</a:t>
            </a:r>
            <a:endParaRPr lang="en-US" alt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pPr algn="ctr">
              <a:spcAft>
                <a:spcPts val="0"/>
              </a:spcAft>
            </a:pPr>
            <a:endParaRPr lang="en-US" altLang="ja-JP" sz="400" b="1" u="sng"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900" u="sng" dirty="0">
                <a:solidFill>
                  <a:schemeClr val="tx1"/>
                </a:solidFill>
                <a:latin typeface="メイリオ" panose="020B0604030504040204" pitchFamily="50" charset="-128"/>
                <a:ea typeface="メイリオ" panose="020B0604030504040204" pitchFamily="50" charset="-128"/>
              </a:rPr>
              <a:t>認定された雇用管理整備計画</a:t>
            </a:r>
            <a:r>
              <a:rPr lang="ja-JP" altLang="en-US" sz="900" dirty="0">
                <a:solidFill>
                  <a:schemeClr val="tx1"/>
                </a:solidFill>
                <a:latin typeface="メイリオ" panose="020B0604030504040204" pitchFamily="50" charset="-128"/>
                <a:ea typeface="メイリオ" panose="020B0604030504040204" pitchFamily="50" charset="-128"/>
              </a:rPr>
              <a:t>に基づき高年齢者雇用管理整備措置を実施した場合の、当該措置の実施に必要な</a:t>
            </a:r>
            <a:r>
              <a:rPr lang="ja-JP" altLang="en-US" sz="900" u="sng" dirty="0">
                <a:solidFill>
                  <a:schemeClr val="tx1"/>
                </a:solidFill>
                <a:latin typeface="メイリオ" panose="020B0604030504040204" pitchFamily="50" charset="-128"/>
                <a:ea typeface="メイリオ" panose="020B0604030504040204" pitchFamily="50" charset="-128"/>
              </a:rPr>
              <a:t>専門家への委託費等</a:t>
            </a:r>
            <a:r>
              <a:rPr lang="ja-JP" altLang="en-US" sz="900" dirty="0">
                <a:solidFill>
                  <a:schemeClr val="tx1"/>
                </a:solidFill>
                <a:latin typeface="メイリオ" panose="020B0604030504040204" pitchFamily="50" charset="-128"/>
                <a:ea typeface="メイリオ" panose="020B0604030504040204" pitchFamily="50" charset="-128"/>
              </a:rPr>
              <a:t>及び当該措置の実施に伴い必要となる</a:t>
            </a:r>
            <a:r>
              <a:rPr lang="ja-JP" altLang="en-US" sz="900" u="sng" dirty="0">
                <a:solidFill>
                  <a:schemeClr val="tx1"/>
                </a:solidFill>
                <a:latin typeface="メイリオ" panose="020B0604030504040204" pitchFamily="50" charset="-128"/>
                <a:ea typeface="メイリオ" panose="020B0604030504040204" pitchFamily="50" charset="-128"/>
              </a:rPr>
              <a:t>機器、システム及びソフトウエア等の導入に要した経費</a:t>
            </a:r>
            <a:r>
              <a:rPr lang="ja-JP" altLang="en-US" sz="900" dirty="0">
                <a:solidFill>
                  <a:schemeClr val="tx1"/>
                </a:solidFill>
                <a:latin typeface="メイリオ" panose="020B0604030504040204" pitchFamily="50" charset="-128"/>
                <a:ea typeface="メイリオ" panose="020B0604030504040204" pitchFamily="50" charset="-128"/>
              </a:rPr>
              <a:t>を支給対象経費</a:t>
            </a:r>
            <a:r>
              <a:rPr lang="ja-JP" altLang="en-US" sz="800" dirty="0">
                <a:solidFill>
                  <a:schemeClr val="tx1"/>
                </a:solidFill>
                <a:latin typeface="メイリオ" panose="020B0604030504040204" pitchFamily="50" charset="-128"/>
                <a:ea typeface="メイリオ" panose="020B0604030504040204" pitchFamily="50" charset="-128"/>
              </a:rPr>
              <a:t>（注）</a:t>
            </a:r>
            <a:r>
              <a:rPr lang="ja-JP" altLang="en-US" sz="900" dirty="0">
                <a:solidFill>
                  <a:schemeClr val="tx1"/>
                </a:solidFill>
                <a:latin typeface="メイリオ" panose="020B0604030504040204" pitchFamily="50" charset="-128"/>
                <a:ea typeface="メイリオ" panose="020B0604030504040204" pitchFamily="50" charset="-128"/>
              </a:rPr>
              <a:t>とし、</a:t>
            </a:r>
            <a:r>
              <a:rPr lang="ja-JP" altLang="en-US" sz="900" u="sng" dirty="0">
                <a:solidFill>
                  <a:schemeClr val="tx1"/>
                </a:solidFill>
                <a:latin typeface="メイリオ" panose="020B0604030504040204" pitchFamily="50" charset="-128"/>
                <a:ea typeface="メイリオ" panose="020B0604030504040204" pitchFamily="50" charset="-128"/>
              </a:rPr>
              <a:t>支給対象経費に</a:t>
            </a:r>
            <a:r>
              <a:rPr lang="en-US" altLang="ja-JP" sz="900" u="sng" dirty="0">
                <a:solidFill>
                  <a:schemeClr val="tx1"/>
                </a:solidFill>
                <a:latin typeface="メイリオ" panose="020B0604030504040204" pitchFamily="50" charset="-128"/>
                <a:ea typeface="メイリオ" panose="020B0604030504040204" pitchFamily="50" charset="-128"/>
              </a:rPr>
              <a:t>60</a:t>
            </a:r>
            <a:r>
              <a:rPr lang="ja-JP" altLang="en-US" sz="900" u="sng" dirty="0">
                <a:solidFill>
                  <a:schemeClr val="tx1"/>
                </a:solidFill>
                <a:latin typeface="メイリオ" panose="020B0604030504040204" pitchFamily="50" charset="-128"/>
                <a:ea typeface="メイリオ" panose="020B0604030504040204" pitchFamily="50" charset="-128"/>
              </a:rPr>
              <a:t>％（中小企業事業主以外は</a:t>
            </a:r>
            <a:r>
              <a:rPr lang="en-US" altLang="ja-JP" sz="900" u="sng" dirty="0">
                <a:solidFill>
                  <a:schemeClr val="tx1"/>
                </a:solidFill>
                <a:latin typeface="メイリオ" panose="020B0604030504040204" pitchFamily="50" charset="-128"/>
                <a:ea typeface="メイリオ" panose="020B0604030504040204" pitchFamily="50" charset="-128"/>
              </a:rPr>
              <a:t>45</a:t>
            </a:r>
            <a:r>
              <a:rPr lang="ja-JP" altLang="en-US" sz="900" u="sng" dirty="0">
                <a:solidFill>
                  <a:schemeClr val="tx1"/>
                </a:solidFill>
                <a:latin typeface="メイリオ" panose="020B0604030504040204" pitchFamily="50" charset="-128"/>
                <a:ea typeface="メイリオ" panose="020B0604030504040204" pitchFamily="50" charset="-128"/>
              </a:rPr>
              <a:t>％）を乗じた額</a:t>
            </a:r>
            <a:r>
              <a:rPr lang="ja-JP" altLang="en-US" sz="900" dirty="0">
                <a:solidFill>
                  <a:schemeClr val="tx1"/>
                </a:solidFill>
                <a:latin typeface="メイリオ" panose="020B0604030504040204" pitchFamily="50" charset="-128"/>
                <a:ea typeface="メイリオ" panose="020B0604030504040204" pitchFamily="50" charset="-128"/>
              </a:rPr>
              <a:t>を支給します。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endParaRPr lang="en-US" altLang="ja-JP" sz="900" strike="sngStrike" dirty="0">
              <a:solidFill>
                <a:srgbClr val="FF0000"/>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a:t>
            </a:r>
            <a:r>
              <a:rPr lang="en-US" altLang="ja-JP" sz="800" dirty="0">
                <a:solidFill>
                  <a:schemeClr val="tx1"/>
                </a:solidFill>
                <a:latin typeface="メイリオ" panose="020B0604030504040204" pitchFamily="50" charset="-128"/>
                <a:ea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rPr>
              <a:t>高齢期における職業生活設計のために必要な情報の提供や助言を行う研修を含む。</a:t>
            </a:r>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（注）その経費が</a:t>
            </a:r>
            <a:r>
              <a:rPr lang="en-US" altLang="ja-JP" sz="900" dirty="0">
                <a:solidFill>
                  <a:schemeClr val="tx1"/>
                </a:solidFill>
                <a:latin typeface="メイリオ" panose="020B0604030504040204" pitchFamily="50" charset="-128"/>
                <a:ea typeface="メイリオ" panose="020B0604030504040204" pitchFamily="50" charset="-128"/>
              </a:rPr>
              <a:t>50</a:t>
            </a:r>
            <a:r>
              <a:rPr lang="ja-JP" altLang="en-US" sz="900" dirty="0">
                <a:solidFill>
                  <a:schemeClr val="tx1"/>
                </a:solidFill>
                <a:latin typeface="メイリオ" panose="020B0604030504040204" pitchFamily="50" charset="-128"/>
                <a:ea typeface="メイリオ" panose="020B0604030504040204" pitchFamily="50" charset="-128"/>
              </a:rPr>
              <a:t>万円を超える場合は</a:t>
            </a:r>
            <a:r>
              <a:rPr lang="en-US" altLang="ja-JP" sz="900" dirty="0">
                <a:solidFill>
                  <a:schemeClr val="tx1"/>
                </a:solidFill>
                <a:latin typeface="メイリオ" panose="020B0604030504040204" pitchFamily="50" charset="-128"/>
                <a:ea typeface="メイリオ" panose="020B0604030504040204" pitchFamily="50" charset="-128"/>
              </a:rPr>
              <a:t>50</a:t>
            </a:r>
            <a:r>
              <a:rPr lang="ja-JP" altLang="en-US" sz="900" dirty="0">
                <a:solidFill>
                  <a:schemeClr val="tx1"/>
                </a:solidFill>
                <a:latin typeface="メイリオ" panose="020B0604030504040204" pitchFamily="50" charset="-128"/>
                <a:ea typeface="メイリオ" panose="020B0604030504040204" pitchFamily="50" charset="-128"/>
              </a:rPr>
              <a:t>万円とします。なお、企業単位で初回に限り、経費の額にかかわらず、当該措置</a:t>
            </a:r>
            <a:endParaRPr lang="en-US" altLang="ja-JP" sz="9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の実施に</a:t>
            </a:r>
            <a:r>
              <a:rPr lang="en-US" altLang="ja-JP" sz="900" dirty="0">
                <a:solidFill>
                  <a:schemeClr val="tx1"/>
                </a:solidFill>
                <a:latin typeface="メイリオ" panose="020B0604030504040204" pitchFamily="50" charset="-128"/>
                <a:ea typeface="メイリオ" panose="020B0604030504040204" pitchFamily="50" charset="-128"/>
              </a:rPr>
              <a:t>50</a:t>
            </a:r>
            <a:r>
              <a:rPr lang="ja-JP" altLang="en-US" sz="900" dirty="0">
                <a:solidFill>
                  <a:schemeClr val="tx1"/>
                </a:solidFill>
                <a:latin typeface="メイリオ" panose="020B0604030504040204" pitchFamily="50" charset="-128"/>
                <a:ea typeface="メイリオ" panose="020B0604030504040204" pitchFamily="50" charset="-128"/>
              </a:rPr>
              <a:t>万円の費用を要したものとみなします。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ja-JP" altLang="en-US" sz="1000" dirty="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endParaRPr>
          </a:p>
          <a:p>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1050" dirty="0">
              <a:solidFill>
                <a:schemeClr val="tx1"/>
              </a:solidFill>
              <a:latin typeface="メイリオ" panose="020B0604030504040204" pitchFamily="50" charset="-128"/>
              <a:ea typeface="メイリオ" panose="020B0604030504040204" pitchFamily="50" charset="-128"/>
            </a:endParaRPr>
          </a:p>
        </p:txBody>
      </p:sp>
      <p:sp>
        <p:nvSpPr>
          <p:cNvPr id="227" name="テキスト ボックス 226"/>
          <p:cNvSpPr txBox="1"/>
          <p:nvPr/>
        </p:nvSpPr>
        <p:spPr>
          <a:xfrm>
            <a:off x="348915" y="172314"/>
            <a:ext cx="6603509" cy="584775"/>
          </a:xfrm>
          <a:prstGeom prst="rect">
            <a:avLst/>
          </a:prstGeom>
          <a:noFill/>
        </p:spPr>
        <p:txBody>
          <a:bodyPr wrap="square" rtlCol="0">
            <a:spAutoFit/>
          </a:bodyPr>
          <a:lstStyle/>
          <a:p>
            <a:pPr algn="ctr"/>
            <a:r>
              <a:rPr lang="en-US" altLang="ja-JP" sz="3200" b="1" dirty="0">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effectLst>
                  <a:outerShdw blurRad="50800" dist="38100" dir="8100000" algn="tr" rotWithShape="0">
                    <a:schemeClr val="accent6">
                      <a:lumMod val="75000"/>
                      <a:alpha val="40000"/>
                    </a:schemeClr>
                  </a:outerShdw>
                </a:effectLst>
                <a:latin typeface="メイリオ" panose="020B0604030504040204" pitchFamily="50" charset="-128"/>
                <a:ea typeface="メイリオ" panose="020B0604030504040204" pitchFamily="50" charset="-128"/>
              </a:rPr>
              <a:t>65</a:t>
            </a:r>
            <a:r>
              <a:rPr kumimoji="1" lang="ja-JP" altLang="en-US" sz="3200" b="1" dirty="0">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effectLst>
                  <a:outerShdw blurRad="50800" dist="38100" dir="8100000" algn="tr" rotWithShape="0">
                    <a:schemeClr val="accent6">
                      <a:lumMod val="75000"/>
                      <a:alpha val="40000"/>
                    </a:schemeClr>
                  </a:outerShdw>
                </a:effectLst>
                <a:latin typeface="メイリオ" panose="020B0604030504040204" pitchFamily="50" charset="-128"/>
                <a:ea typeface="メイリオ" panose="020B0604030504040204" pitchFamily="50" charset="-128"/>
              </a:rPr>
              <a:t>歳超雇用推進助成金のご案内</a:t>
            </a:r>
            <a:endParaRPr kumimoji="1" lang="en-US" altLang="ja-JP" sz="3200" b="1" dirty="0">
              <a:ln>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effectLst>
                <a:outerShdw blurRad="50800" dist="38100" dir="8100000" algn="tr" rotWithShape="0">
                  <a:schemeClr val="accent6">
                    <a:lumMod val="75000"/>
                    <a:alpha val="40000"/>
                  </a:schemeClr>
                </a:outerShdw>
              </a:effectLst>
              <a:latin typeface="メイリオ" panose="020B0604030504040204" pitchFamily="50" charset="-128"/>
              <a:ea typeface="メイリオ" panose="020B0604030504040204" pitchFamily="50" charset="-128"/>
            </a:endParaRPr>
          </a:p>
        </p:txBody>
      </p:sp>
      <p:sp>
        <p:nvSpPr>
          <p:cNvPr id="230" name="角丸四角形 229"/>
          <p:cNvSpPr/>
          <p:nvPr/>
        </p:nvSpPr>
        <p:spPr>
          <a:xfrm>
            <a:off x="415608" y="7910644"/>
            <a:ext cx="6653698" cy="1110298"/>
          </a:xfrm>
          <a:prstGeom prst="roundRect">
            <a:avLst>
              <a:gd name="adj" fmla="val 8577"/>
            </a:avLst>
          </a:prstGeom>
          <a:solidFill>
            <a:srgbClr val="FFE5FF"/>
          </a:solidFill>
          <a:effectLst>
            <a:outerShdw blurRad="50800" dist="38100" dir="2700000" algn="tl"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l">
              <a:spcAft>
                <a:spcPts val="0"/>
              </a:spcAft>
            </a:pPr>
            <a:endParaRPr lang="en-US" sz="400" b="1" u="sng"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endParaRPr>
          </a:p>
          <a:p>
            <a:pPr algn="ctr">
              <a:spcAft>
                <a:spcPts val="0"/>
              </a:spcAft>
            </a:pPr>
            <a:r>
              <a:rPr lang="ja-JP" altLang="en-US"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高年齢者無期雇用転換</a:t>
            </a:r>
            <a:r>
              <a:rPr 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rPr>
              <a:t>コース</a:t>
            </a:r>
            <a:endParaRPr lang="en-US" altLang="ja-JP" sz="1400" b="1" kern="100" dirty="0">
              <a:solidFill>
                <a:srgbClr val="00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Times New Roman" panose="02020603050405020304" pitchFamily="18" charset="0"/>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a:t>
            </a:r>
            <a:r>
              <a:rPr lang="ja-JP" altLang="en-US" sz="900" u="sng" dirty="0">
                <a:solidFill>
                  <a:schemeClr val="tx1"/>
                </a:solidFill>
                <a:latin typeface="メイリオ" panose="020B0604030504040204" pitchFamily="50" charset="-128"/>
                <a:ea typeface="メイリオ" panose="020B0604030504040204" pitchFamily="50" charset="-128"/>
              </a:rPr>
              <a:t>認定された無期雇用転換計画</a:t>
            </a:r>
            <a:r>
              <a:rPr lang="ja-JP" altLang="en-US" sz="900" dirty="0">
                <a:solidFill>
                  <a:schemeClr val="tx1"/>
                </a:solidFill>
                <a:latin typeface="メイリオ" panose="020B0604030504040204" pitchFamily="50" charset="-128"/>
                <a:ea typeface="メイリオ" panose="020B0604030504040204" pitchFamily="50" charset="-128"/>
              </a:rPr>
              <a:t>に基づき</a:t>
            </a:r>
            <a:r>
              <a:rPr lang="en-US" altLang="ja-JP" sz="900" u="sng" dirty="0">
                <a:solidFill>
                  <a:schemeClr val="tx1"/>
                </a:solidFill>
                <a:latin typeface="メイリオ" panose="020B0604030504040204" pitchFamily="50" charset="-128"/>
                <a:ea typeface="メイリオ" panose="020B0604030504040204" pitchFamily="50" charset="-128"/>
              </a:rPr>
              <a:t>50</a:t>
            </a:r>
            <a:r>
              <a:rPr lang="ja-JP" altLang="en-US" sz="900" u="sng" dirty="0">
                <a:solidFill>
                  <a:schemeClr val="tx1"/>
                </a:solidFill>
                <a:latin typeface="メイリオ" panose="020B0604030504040204" pitchFamily="50" charset="-128"/>
                <a:ea typeface="メイリオ" panose="020B0604030504040204" pitchFamily="50" charset="-128"/>
              </a:rPr>
              <a:t>歳以上かつ定年年齢未満の有期契約労働者を無期雇用労働者に転換</a:t>
            </a:r>
            <a:r>
              <a:rPr lang="ja-JP" altLang="en-US" sz="900" dirty="0">
                <a:solidFill>
                  <a:schemeClr val="tx1"/>
                </a:solidFill>
                <a:latin typeface="メイリオ" panose="020B0604030504040204" pitchFamily="50" charset="-128"/>
                <a:ea typeface="メイリオ" panose="020B0604030504040204" pitchFamily="50" charset="-128"/>
              </a:rPr>
              <a:t>させた事業主に対して、対象労働者１人につき</a:t>
            </a:r>
            <a:r>
              <a:rPr lang="en-US" altLang="ja-JP" sz="900" dirty="0">
                <a:solidFill>
                  <a:schemeClr val="tx1"/>
                </a:solidFill>
                <a:latin typeface="メイリオ" panose="020B0604030504040204" pitchFamily="50" charset="-128"/>
                <a:ea typeface="メイリオ" panose="020B0604030504040204" pitchFamily="50" charset="-128"/>
              </a:rPr>
              <a:t>30</a:t>
            </a:r>
            <a:r>
              <a:rPr lang="ja-JP" altLang="en-US" sz="900" dirty="0">
                <a:solidFill>
                  <a:schemeClr val="tx1"/>
                </a:solidFill>
                <a:latin typeface="メイリオ" panose="020B0604030504040204" pitchFamily="50" charset="-128"/>
                <a:ea typeface="メイリオ" panose="020B0604030504040204" pitchFamily="50" charset="-128"/>
              </a:rPr>
              <a:t>万円（中小企業事業主以外は</a:t>
            </a:r>
            <a:r>
              <a:rPr lang="en-US" altLang="ja-JP" sz="900">
                <a:solidFill>
                  <a:schemeClr val="tx1"/>
                </a:solidFill>
                <a:latin typeface="メイリオ" panose="020B0604030504040204" pitchFamily="50" charset="-128"/>
                <a:ea typeface="メイリオ" panose="020B0604030504040204" pitchFamily="50" charset="-128"/>
              </a:rPr>
              <a:t>23</a:t>
            </a:r>
            <a:r>
              <a:rPr lang="ja-JP" altLang="en-US" sz="900">
                <a:solidFill>
                  <a:schemeClr val="tx1"/>
                </a:solidFill>
                <a:latin typeface="メイリオ" panose="020B0604030504040204" pitchFamily="50" charset="-128"/>
                <a:ea typeface="メイリオ" panose="020B0604030504040204" pitchFamily="50" charset="-128"/>
              </a:rPr>
              <a:t>万円</a:t>
            </a:r>
            <a:r>
              <a:rPr lang="ja-JP" altLang="en-US" sz="900" dirty="0">
                <a:solidFill>
                  <a:schemeClr val="tx1"/>
                </a:solidFill>
                <a:latin typeface="メイリオ" panose="020B0604030504040204" pitchFamily="50" charset="-128"/>
                <a:ea typeface="メイリオ" panose="020B0604030504040204" pitchFamily="50" charset="-128"/>
              </a:rPr>
              <a:t>）を支給します。</a:t>
            </a:r>
            <a:endParaRPr lang="en-US" altLang="ja-JP" sz="9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endParaRPr lang="ja-JP" altLang="en-US" sz="300" dirty="0">
              <a:solidFill>
                <a:schemeClr val="tx1"/>
              </a:solidFill>
              <a:latin typeface="メイリオ" panose="020B0604030504040204" pitchFamily="50" charset="-128"/>
              <a:ea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rPr>
              <a:t>　また、対象労働者は１支給年度（４月～翌年３月まで）１適用事業所あたり</a:t>
            </a:r>
            <a:r>
              <a:rPr lang="en-US" altLang="ja-JP" sz="900" dirty="0">
                <a:solidFill>
                  <a:schemeClr val="tx1"/>
                </a:solidFill>
                <a:latin typeface="メイリオ" panose="020B0604030504040204" pitchFamily="50" charset="-128"/>
                <a:ea typeface="メイリオ" panose="020B0604030504040204" pitchFamily="50" charset="-128"/>
              </a:rPr>
              <a:t>10</a:t>
            </a:r>
            <a:r>
              <a:rPr lang="ja-JP" altLang="en-US" sz="900" dirty="0">
                <a:solidFill>
                  <a:schemeClr val="tx1"/>
                </a:solidFill>
                <a:latin typeface="メイリオ" panose="020B0604030504040204" pitchFamily="50" charset="-128"/>
                <a:ea typeface="メイリオ" panose="020B0604030504040204" pitchFamily="50" charset="-128"/>
              </a:rPr>
              <a:t>人までとなります。</a:t>
            </a:r>
          </a:p>
          <a:p>
            <a:endParaRPr lang="ja-JP" sz="1200" kern="100" dirty="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32" name="テキスト ボックス 231"/>
          <p:cNvSpPr txBox="1"/>
          <p:nvPr/>
        </p:nvSpPr>
        <p:spPr>
          <a:xfrm>
            <a:off x="372843" y="9068054"/>
            <a:ext cx="6653698" cy="553998"/>
          </a:xfrm>
          <a:prstGeom prst="rect">
            <a:avLst/>
          </a:prstGeom>
          <a:noFill/>
        </p:spPr>
        <p:txBody>
          <a:bodyPr wrap="square" rtlCol="0">
            <a:spAutoFit/>
          </a:bodyPr>
          <a:lstStyle/>
          <a:p>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　助成金の受給のためには、高年齢者等の雇用の安定等に関する法律（昭和</a:t>
            </a:r>
            <a:r>
              <a:rPr lang="en-US" altLang="ja-JP" sz="1000" dirty="0">
                <a:latin typeface="メイリオ" panose="020B0604030504040204" pitchFamily="50" charset="-128"/>
                <a:ea typeface="メイリオ" panose="020B0604030504040204" pitchFamily="50" charset="-128"/>
              </a:rPr>
              <a:t>46</a:t>
            </a:r>
            <a:r>
              <a:rPr lang="ja-JP" altLang="en-US" sz="1000" dirty="0">
                <a:latin typeface="メイリオ" panose="020B0604030504040204" pitchFamily="50" charset="-128"/>
                <a:ea typeface="メイリオ" panose="020B0604030504040204" pitchFamily="50" charset="-128"/>
              </a:rPr>
              <a:t>年法律第</a:t>
            </a:r>
            <a:r>
              <a:rPr lang="en-US" altLang="ja-JP" sz="1000" dirty="0">
                <a:latin typeface="メイリオ" panose="020B0604030504040204" pitchFamily="50" charset="-128"/>
                <a:ea typeface="メイリオ" panose="020B0604030504040204" pitchFamily="50" charset="-128"/>
              </a:rPr>
              <a:t>68</a:t>
            </a:r>
            <a:r>
              <a:rPr lang="ja-JP" altLang="en-US" sz="1000" dirty="0">
                <a:latin typeface="メイリオ" panose="020B0604030504040204" pitchFamily="50" charset="-128"/>
                <a:ea typeface="メイリオ" panose="020B0604030504040204" pitchFamily="50" charset="-128"/>
              </a:rPr>
              <a:t>号）第８条又は第９</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条第１項の規定に違反していないことなど、一定の要件を満たす必要があります。　</a:t>
            </a:r>
            <a:endParaRPr lang="en-US" altLang="ja-JP" sz="4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en-US" sz="1000" u="sng" dirty="0">
                <a:latin typeface="メイリオ" panose="020B0604030504040204" pitchFamily="50" charset="-128"/>
                <a:ea typeface="メイリオ" panose="020B0604030504040204" pitchFamily="50" charset="-128"/>
              </a:rPr>
              <a:t>詳細な要件につきましては各助成金の「支給申請の手引き」をご確認くださいますようお願いします。</a:t>
            </a:r>
            <a:endParaRPr kumimoji="1" lang="en-US" altLang="ja-JP" sz="1000" u="sng" dirty="0">
              <a:latin typeface="メイリオ" panose="020B0604030504040204" pitchFamily="50" charset="-128"/>
              <a:ea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68723622"/>
              </p:ext>
            </p:extLst>
          </p:nvPr>
        </p:nvGraphicFramePr>
        <p:xfrm>
          <a:off x="580915" y="5895492"/>
          <a:ext cx="6113802" cy="1327762"/>
        </p:xfrm>
        <a:graphic>
          <a:graphicData uri="http://schemas.openxmlformats.org/drawingml/2006/table">
            <a:tbl>
              <a:tblPr>
                <a:tableStyleId>{5C22544A-7EE6-4342-B048-85BDC9FD1C3A}</a:tableStyleId>
              </a:tblPr>
              <a:tblGrid>
                <a:gridCol w="2458019">
                  <a:extLst>
                    <a:ext uri="{9D8B030D-6E8A-4147-A177-3AD203B41FA5}">
                      <a16:colId xmlns:a16="http://schemas.microsoft.com/office/drawing/2014/main" val="20000"/>
                    </a:ext>
                  </a:extLst>
                </a:gridCol>
                <a:gridCol w="3655783">
                  <a:extLst>
                    <a:ext uri="{9D8B030D-6E8A-4147-A177-3AD203B41FA5}">
                      <a16:colId xmlns:a16="http://schemas.microsoft.com/office/drawing/2014/main" val="20001"/>
                    </a:ext>
                  </a:extLst>
                </a:gridCol>
              </a:tblGrid>
              <a:tr h="141275">
                <a:tc>
                  <a:txBody>
                    <a:bodyPr/>
                    <a:lstStyle/>
                    <a:p>
                      <a:pPr algn="ctr" rtl="0" fontAlgn="ctr"/>
                      <a:r>
                        <a:rPr lang="ja-JP" altLang="en-US" sz="700" b="1" u="none" strike="noStrike" dirty="0">
                          <a:effectLst/>
                          <a:latin typeface="メイリオ" panose="020B0604030504040204" pitchFamily="50" charset="-128"/>
                          <a:ea typeface="メイリオ" panose="020B0604030504040204" pitchFamily="50" charset="-128"/>
                        </a:rPr>
                        <a:t>高年齢者雇用管理整備措置の種類</a:t>
                      </a:r>
                      <a:endParaRPr lang="ja-JP"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a:txBody>
                    <a:bodyPr/>
                    <a:lstStyle/>
                    <a:p>
                      <a:pPr algn="ctr" rtl="0" fontAlgn="ctr"/>
                      <a:r>
                        <a:rPr lang="zh-TW" altLang="en-US" sz="700" b="1" u="none" strike="noStrike" dirty="0">
                          <a:effectLst/>
                          <a:latin typeface="メイリオ" panose="020B0604030504040204" pitchFamily="50" charset="-128"/>
                          <a:ea typeface="メイリオ" panose="020B0604030504040204" pitchFamily="50" charset="-128"/>
                        </a:rPr>
                        <a:t>支給対象経費</a:t>
                      </a:r>
                      <a:endParaRPr lang="zh-TW" altLang="en-US" sz="700" b="1"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0000"/>
                  </a:ext>
                </a:extLst>
              </a:tr>
              <a:tr h="167790">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イ　高年齢者に係る賃金・人事処遇制度の導入・改善</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rowSpan="7">
                  <a:txBody>
                    <a:bodyPr/>
                    <a:lstStyle/>
                    <a:p>
                      <a:pPr algn="l" rtl="0" fontAlgn="ctr"/>
                      <a:r>
                        <a:rPr lang="ja-JP" altLang="en-US" sz="700" u="none" strike="noStrike" dirty="0">
                          <a:effectLst/>
                          <a:latin typeface="メイリオ" panose="020B0604030504040204" pitchFamily="50" charset="-128"/>
                          <a:ea typeface="メイリオ" panose="020B0604030504040204" pitchFamily="50" charset="-128"/>
                        </a:rPr>
                        <a:t>　○　高年齢者の雇用管理制度の導入等（労働協約又は就業規則の作成・変更）に必要な</a:t>
                      </a:r>
                      <a:endParaRPr lang="en-US" altLang="ja-JP" sz="700" u="none" strike="noStrike" dirty="0">
                        <a:effectLst/>
                        <a:latin typeface="メイリオ" panose="020B0604030504040204" pitchFamily="50" charset="-128"/>
                        <a:ea typeface="メイリオ" panose="020B0604030504040204" pitchFamily="50" charset="-128"/>
                      </a:endParaRPr>
                    </a:p>
                    <a:p>
                      <a:pPr algn="l" rtl="0" fontAlgn="ctr"/>
                      <a:r>
                        <a:rPr lang="ja-JP" altLang="en-US" sz="700" u="none" strike="noStrike" dirty="0">
                          <a:effectLst/>
                          <a:latin typeface="メイリオ" panose="020B0604030504040204" pitchFamily="50" charset="-128"/>
                          <a:ea typeface="メイリオ" panose="020B0604030504040204" pitchFamily="50" charset="-128"/>
                        </a:rPr>
                        <a:t>　　専門家等に対する委託費、コンサルタントとの相談に要した経費</a:t>
                      </a:r>
                      <a:br>
                        <a:rPr lang="ja-JP" altLang="en-US" sz="700" u="none" strike="noStrike" dirty="0">
                          <a:effectLst/>
                          <a:latin typeface="メイリオ" panose="020B0604030504040204" pitchFamily="50" charset="-128"/>
                          <a:ea typeface="メイリオ" panose="020B0604030504040204" pitchFamily="50" charset="-128"/>
                        </a:rPr>
                      </a:br>
                      <a:endParaRPr lang="en-US" altLang="ja-JP" sz="700" u="none" strike="noStrike" dirty="0">
                        <a:effectLst/>
                        <a:latin typeface="メイリオ" panose="020B0604030504040204" pitchFamily="50" charset="-128"/>
                        <a:ea typeface="メイリオ" panose="020B0604030504040204" pitchFamily="50" charset="-128"/>
                      </a:endParaRPr>
                    </a:p>
                    <a:p>
                      <a:pPr algn="l" rtl="0" fontAlgn="ctr"/>
                      <a:br>
                        <a:rPr lang="ja-JP" altLang="en-US" sz="700" u="none" strike="noStrike" dirty="0">
                          <a:effectLst/>
                          <a:latin typeface="メイリオ" panose="020B0604030504040204" pitchFamily="50" charset="-128"/>
                          <a:ea typeface="メイリオ" panose="020B0604030504040204" pitchFamily="50" charset="-128"/>
                        </a:rPr>
                      </a:br>
                      <a:r>
                        <a:rPr lang="ja-JP" altLang="en-US" sz="700" u="none" strike="noStrike" dirty="0">
                          <a:effectLst/>
                          <a:latin typeface="メイリオ" panose="020B0604030504040204" pitchFamily="50" charset="-128"/>
                          <a:ea typeface="メイリオ" panose="020B0604030504040204" pitchFamily="50" charset="-128"/>
                        </a:rPr>
                        <a:t>　○　上記の経費の他、左欄の措置の実施に伴い必要となる機器、システム及びソフトウ</a:t>
                      </a:r>
                      <a:endParaRPr lang="en-US" altLang="ja-JP" sz="700" u="none" strike="noStrike" dirty="0">
                        <a:effectLst/>
                        <a:latin typeface="メイリオ" panose="020B0604030504040204" pitchFamily="50" charset="-128"/>
                        <a:ea typeface="メイリオ" panose="020B0604030504040204" pitchFamily="50" charset="-128"/>
                      </a:endParaRPr>
                    </a:p>
                    <a:p>
                      <a:pPr algn="l" rtl="0" fontAlgn="ctr"/>
                      <a:r>
                        <a:rPr lang="ja-JP" altLang="en-US" sz="700" u="none" strike="noStrike" dirty="0">
                          <a:effectLst/>
                          <a:latin typeface="メイリオ" panose="020B0604030504040204" pitchFamily="50" charset="-128"/>
                          <a:ea typeface="メイリオ" panose="020B0604030504040204" pitchFamily="50" charset="-128"/>
                        </a:rPr>
                        <a:t>　　エア等の導入に要した経費（計画実施期間内の６か月分を上限とする賃借料または</a:t>
                      </a:r>
                      <a:endParaRPr lang="en-US" altLang="ja-JP" sz="700" u="none" strike="noStrike" dirty="0">
                        <a:effectLst/>
                        <a:latin typeface="メイリオ" panose="020B0604030504040204" pitchFamily="50" charset="-128"/>
                        <a:ea typeface="メイリオ" panose="020B0604030504040204" pitchFamily="50" charset="-128"/>
                      </a:endParaRPr>
                    </a:p>
                    <a:p>
                      <a:pPr algn="l" rtl="0" fontAlgn="ctr"/>
                      <a:r>
                        <a:rPr lang="ja-JP" altLang="en-US" sz="700" u="none" strike="noStrike" dirty="0">
                          <a:effectLst/>
                          <a:latin typeface="メイリオ" panose="020B0604030504040204" pitchFamily="50" charset="-128"/>
                          <a:ea typeface="メイリオ" panose="020B0604030504040204" pitchFamily="50" charset="-128"/>
                        </a:rPr>
                        <a:t>　　リース料を含む）</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4">
                        <a:lumMod val="20000"/>
                        <a:lumOff val="80000"/>
                      </a:schemeClr>
                    </a:solidFill>
                  </a:tcPr>
                </a:tc>
                <a:extLst>
                  <a:ext uri="{0D108BD9-81ED-4DB2-BD59-A6C34878D82A}">
                    <a16:rowId xmlns:a16="http://schemas.microsoft.com/office/drawing/2014/main" val="10001"/>
                  </a:ext>
                </a:extLst>
              </a:tr>
              <a:tr h="167790">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ロ　労働時間制度の導入・改善</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2"/>
                  </a:ext>
                </a:extLst>
              </a:tr>
              <a:tr h="167790">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ハ　在宅勤務制度の導入・改善</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3"/>
                  </a:ext>
                </a:extLst>
              </a:tr>
              <a:tr h="167790">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ニ　研修制度の導入・改善　</a:t>
                      </a:r>
                      <a:r>
                        <a:rPr lang="en-US" altLang="ja-JP" sz="600" u="none" strike="noStrike" dirty="0">
                          <a:effectLst/>
                          <a:latin typeface="メイリオ" panose="020B0604030504040204" pitchFamily="50" charset="-128"/>
                          <a:ea typeface="メイリオ" panose="020B0604030504040204" pitchFamily="50" charset="-128"/>
                        </a:rPr>
                        <a:t>※</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4"/>
                  </a:ext>
                </a:extLst>
              </a:tr>
              <a:tr h="179747">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ホ　専門職制度の導入・改善</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5"/>
                  </a:ext>
                </a:extLst>
              </a:tr>
              <a:tr h="167790">
                <a:tc>
                  <a:txBody>
                    <a:bodyPr/>
                    <a:lstStyle/>
                    <a:p>
                      <a:pPr algn="l" rtl="0" fontAlgn="ctr"/>
                      <a:r>
                        <a:rPr lang="ja-JP" altLang="en-US" sz="600" u="none" strike="noStrike" dirty="0">
                          <a:effectLst/>
                          <a:latin typeface="メイリオ" panose="020B0604030504040204" pitchFamily="50" charset="-128"/>
                          <a:ea typeface="メイリオ" panose="020B0604030504040204" pitchFamily="50" charset="-128"/>
                        </a:rPr>
                        <a:t>　</a:t>
                      </a:r>
                      <a:r>
                        <a:rPr lang="ja-JP" altLang="en-US" sz="600" u="none" strike="noStrike" dirty="0" err="1">
                          <a:effectLst/>
                          <a:latin typeface="メイリオ" panose="020B0604030504040204" pitchFamily="50" charset="-128"/>
                          <a:ea typeface="メイリオ" panose="020B0604030504040204" pitchFamily="50" charset="-128"/>
                        </a:rPr>
                        <a:t>ヘ</a:t>
                      </a:r>
                      <a:r>
                        <a:rPr lang="ja-JP" altLang="en-US" sz="600" u="none" strike="noStrike" dirty="0">
                          <a:effectLst/>
                          <a:latin typeface="メイリオ" panose="020B0604030504040204" pitchFamily="50" charset="-128"/>
                          <a:ea typeface="メイリオ" panose="020B0604030504040204" pitchFamily="50" charset="-128"/>
                        </a:rPr>
                        <a:t>　健康管理制度の導入</a:t>
                      </a:r>
                      <a:endParaRPr lang="ja-JP" altLang="en-US" sz="6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6"/>
                  </a:ext>
                </a:extLst>
              </a:tr>
              <a:tr h="167790">
                <a:tc>
                  <a:txBody>
                    <a:bodyPr/>
                    <a:lstStyle/>
                    <a:p>
                      <a:pPr algn="l" rtl="0" fontAlgn="ctr"/>
                      <a:r>
                        <a:rPr lang="ja-JP" altLang="en-US" sz="700" u="none" strike="noStrike" dirty="0">
                          <a:effectLst/>
                          <a:latin typeface="メイリオ" panose="020B0604030504040204" pitchFamily="50" charset="-128"/>
                          <a:ea typeface="メイリオ" panose="020B0604030504040204" pitchFamily="50" charset="-128"/>
                        </a:rPr>
                        <a:t>　</a:t>
                      </a:r>
                      <a:r>
                        <a:rPr lang="ja-JP" altLang="en-US" sz="600" u="none" strike="noStrike" dirty="0">
                          <a:effectLst/>
                          <a:latin typeface="メイリオ" panose="020B0604030504040204" pitchFamily="50" charset="-128"/>
                          <a:ea typeface="メイリオ" panose="020B0604030504040204" pitchFamily="50" charset="-128"/>
                        </a:rPr>
                        <a:t>ト　その他の雇用管理制度の導入・改善</a:t>
                      </a:r>
                      <a:endParaRPr lang="ja-JP" altLang="en-US" sz="7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solidFill>
                      <a:schemeClr val="accent2">
                        <a:lumMod val="20000"/>
                        <a:lumOff val="80000"/>
                      </a:schemeClr>
                    </a:solidFill>
                  </a:tcPr>
                </a:tc>
                <a:tc vMerge="1">
                  <a:txBody>
                    <a:bodyPr/>
                    <a:lstStyle/>
                    <a:p>
                      <a:endParaRPr kumimoji="1" lang="ja-JP" altLang="en-US"/>
                    </a:p>
                  </a:txBody>
                  <a:tcPr/>
                </a:tc>
                <a:extLst>
                  <a:ext uri="{0D108BD9-81ED-4DB2-BD59-A6C34878D82A}">
                    <a16:rowId xmlns:a16="http://schemas.microsoft.com/office/drawing/2014/main" val="10007"/>
                  </a:ext>
                </a:extLst>
              </a:tr>
            </a:tbl>
          </a:graphicData>
        </a:graphic>
      </p:graphicFrame>
      <p:pic>
        <p:nvPicPr>
          <p:cNvPr id="226" name="図 225"/>
          <p:cNvPicPr>
            <a:picLocks noChangeAspect="1"/>
          </p:cNvPicPr>
          <p:nvPr/>
        </p:nvPicPr>
        <p:blipFill>
          <a:blip r:embed="rId3"/>
          <a:stretch>
            <a:fillRect/>
          </a:stretch>
        </p:blipFill>
        <p:spPr>
          <a:xfrm>
            <a:off x="547217" y="2387616"/>
            <a:ext cx="6390636" cy="1357304"/>
          </a:xfrm>
          <a:prstGeom prst="rect">
            <a:avLst/>
          </a:prstGeom>
        </p:spPr>
      </p:pic>
      <p:sp>
        <p:nvSpPr>
          <p:cNvPr id="238" name="正方形/長方形 237"/>
          <p:cNvSpPr/>
          <p:nvPr/>
        </p:nvSpPr>
        <p:spPr>
          <a:xfrm>
            <a:off x="2408455" y="4029575"/>
            <a:ext cx="4523813" cy="672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750" dirty="0">
                <a:solidFill>
                  <a:schemeClr val="tx1"/>
                </a:solidFill>
                <a:latin typeface="メイリオ" panose="020B0604030504040204" pitchFamily="50" charset="-128"/>
                <a:ea typeface="メイリオ" panose="020B0604030504040204" pitchFamily="50" charset="-128"/>
              </a:rPr>
              <a:t>※</a:t>
            </a:r>
            <a:r>
              <a:rPr lang="ja-JP" altLang="en-US" sz="750" dirty="0">
                <a:solidFill>
                  <a:schemeClr val="tx1"/>
                </a:solidFill>
                <a:latin typeface="メイリオ" panose="020B0604030504040204" pitchFamily="50" charset="-128"/>
                <a:ea typeface="メイリオ" panose="020B0604030504040204" pitchFamily="50" charset="-128"/>
              </a:rPr>
              <a:t>複数の取組みを実施した場合であっても支給額はいずれか高い額のみとなります。</a:t>
            </a:r>
            <a:endParaRPr lang="en-US" altLang="ja-JP" sz="750" dirty="0">
              <a:solidFill>
                <a:schemeClr val="tx1"/>
              </a:solidFill>
              <a:latin typeface="メイリオ" panose="020B0604030504040204" pitchFamily="50" charset="-128"/>
              <a:ea typeface="メイリオ" panose="020B0604030504040204" pitchFamily="50" charset="-128"/>
            </a:endParaRPr>
          </a:p>
          <a:p>
            <a:r>
              <a:rPr lang="en-US" altLang="ja-JP" sz="750" dirty="0">
                <a:solidFill>
                  <a:schemeClr val="tx1"/>
                </a:solidFill>
                <a:latin typeface="メイリオ" panose="020B0604030504040204" pitchFamily="50" charset="-128"/>
                <a:ea typeface="メイリオ" panose="020B0604030504040204" pitchFamily="50" charset="-128"/>
              </a:rPr>
              <a:t>※</a:t>
            </a:r>
            <a:r>
              <a:rPr lang="ja-JP" altLang="en-US" sz="750" dirty="0">
                <a:solidFill>
                  <a:schemeClr val="tx1"/>
                </a:solidFill>
                <a:latin typeface="メイリオ" panose="020B0604030504040204" pitchFamily="50" charset="-128"/>
                <a:ea typeface="メイリオ" panose="020B0604030504040204" pitchFamily="50" charset="-128"/>
              </a:rPr>
              <a:t>令和３年３月</a:t>
            </a:r>
            <a:r>
              <a:rPr lang="en-US" altLang="ja-JP" sz="750" dirty="0">
                <a:solidFill>
                  <a:schemeClr val="tx1"/>
                </a:solidFill>
                <a:latin typeface="メイリオ" panose="020B0604030504040204" pitchFamily="50" charset="-128"/>
                <a:ea typeface="メイリオ" panose="020B0604030504040204" pitchFamily="50" charset="-128"/>
              </a:rPr>
              <a:t>31</a:t>
            </a:r>
            <a:r>
              <a:rPr lang="ja-JP" altLang="en-US" sz="750" dirty="0">
                <a:solidFill>
                  <a:schemeClr val="tx1"/>
                </a:solidFill>
                <a:latin typeface="メイリオ" panose="020B0604030504040204" pitchFamily="50" charset="-128"/>
                <a:ea typeface="メイリオ" panose="020B0604030504040204" pitchFamily="50" charset="-128"/>
              </a:rPr>
              <a:t>日までに支給申請を行い</a:t>
            </a:r>
            <a:r>
              <a:rPr lang="en-US" altLang="ja-JP" sz="750" dirty="0">
                <a:solidFill>
                  <a:schemeClr val="tx1"/>
                </a:solidFill>
                <a:latin typeface="メイリオ" panose="020B0604030504040204" pitchFamily="50" charset="-128"/>
                <a:ea typeface="メイリオ" panose="020B0604030504040204" pitchFamily="50" charset="-128"/>
              </a:rPr>
              <a:t>70</a:t>
            </a:r>
            <a:r>
              <a:rPr lang="ja-JP" altLang="en-US" sz="750" dirty="0">
                <a:solidFill>
                  <a:schemeClr val="tx1"/>
                </a:solidFill>
                <a:latin typeface="メイリオ" panose="020B0604030504040204" pitchFamily="50" charset="-128"/>
                <a:ea typeface="メイリオ" panose="020B0604030504040204" pitchFamily="50" charset="-128"/>
              </a:rPr>
              <a:t>歳未満の取組みにより本コースを受給した事業主が、</a:t>
            </a:r>
            <a:endParaRPr lang="en-US" altLang="ja-JP" sz="750" dirty="0">
              <a:solidFill>
                <a:schemeClr val="tx1"/>
              </a:solidFill>
              <a:latin typeface="メイリオ" panose="020B0604030504040204" pitchFamily="50" charset="-128"/>
              <a:ea typeface="メイリオ" panose="020B0604030504040204" pitchFamily="50" charset="-128"/>
            </a:endParaRPr>
          </a:p>
          <a:p>
            <a:r>
              <a:rPr lang="ja-JP" altLang="en-US" sz="750" dirty="0">
                <a:solidFill>
                  <a:schemeClr val="tx1"/>
                </a:solidFill>
                <a:latin typeface="メイリオ" panose="020B0604030504040204" pitchFamily="50" charset="-128"/>
                <a:ea typeface="メイリオ" panose="020B0604030504040204" pitchFamily="50" charset="-128"/>
              </a:rPr>
              <a:t>　新たに</a:t>
            </a:r>
            <a:r>
              <a:rPr lang="en-US" altLang="ja-JP" sz="750" dirty="0">
                <a:solidFill>
                  <a:schemeClr val="tx1"/>
                </a:solidFill>
                <a:latin typeface="メイリオ" panose="020B0604030504040204" pitchFamily="50" charset="-128"/>
                <a:ea typeface="メイリオ" panose="020B0604030504040204" pitchFamily="50" charset="-128"/>
              </a:rPr>
              <a:t>70</a:t>
            </a:r>
            <a:r>
              <a:rPr lang="ja-JP" altLang="en-US" sz="750" dirty="0">
                <a:solidFill>
                  <a:schemeClr val="tx1"/>
                </a:solidFill>
                <a:latin typeface="メイリオ" panose="020B0604030504040204" pitchFamily="50" charset="-128"/>
                <a:ea typeface="メイリオ" panose="020B0604030504040204" pitchFamily="50" charset="-128"/>
              </a:rPr>
              <a:t>歳以上の措置を導入した場合は、上記助成額から既受給額を差し引いた額を助成します。</a:t>
            </a:r>
          </a:p>
          <a:p>
            <a:r>
              <a:rPr lang="ja-JP" altLang="en-US" sz="750" dirty="0">
                <a:solidFill>
                  <a:schemeClr val="tx1"/>
                </a:solidFill>
                <a:latin typeface="メイリオ" panose="020B0604030504040204" pitchFamily="50" charset="-128"/>
                <a:ea typeface="メイリオ" panose="020B0604030504040204" pitchFamily="50" charset="-128"/>
              </a:rPr>
              <a:t>（注）旧定年年齢、旧継続雇用年齢、他の事業主における旧継続雇用年齢が</a:t>
            </a:r>
            <a:r>
              <a:rPr lang="en-US" altLang="ja-JP" sz="750" dirty="0">
                <a:solidFill>
                  <a:schemeClr val="tx1"/>
                </a:solidFill>
                <a:latin typeface="メイリオ" panose="020B0604030504040204" pitchFamily="50" charset="-128"/>
                <a:ea typeface="メイリオ" panose="020B0604030504040204" pitchFamily="50" charset="-128"/>
              </a:rPr>
              <a:t>70</a:t>
            </a:r>
            <a:r>
              <a:rPr lang="ja-JP" altLang="en-US" sz="750" dirty="0">
                <a:solidFill>
                  <a:schemeClr val="tx1"/>
                </a:solidFill>
                <a:latin typeface="メイリオ" panose="020B0604030504040204" pitchFamily="50" charset="-128"/>
                <a:ea typeface="メイリオ" panose="020B0604030504040204" pitchFamily="50" charset="-128"/>
              </a:rPr>
              <a:t>歳未満の場合に支給します。</a:t>
            </a:r>
            <a:endParaRPr lang="en-US" altLang="ja-JP" sz="750" dirty="0">
              <a:solidFill>
                <a:schemeClr val="tx1"/>
              </a:solidFill>
              <a:latin typeface="メイリオ" panose="020B0604030504040204" pitchFamily="50" charset="-128"/>
              <a:ea typeface="メイリオ" panose="020B0604030504040204" pitchFamily="50" charset="-128"/>
            </a:endParaRPr>
          </a:p>
        </p:txBody>
      </p:sp>
      <p:pic>
        <p:nvPicPr>
          <p:cNvPr id="234" name="図 233"/>
          <p:cNvPicPr>
            <a:picLocks noChangeAspect="1"/>
          </p:cNvPicPr>
          <p:nvPr/>
        </p:nvPicPr>
        <p:blipFill>
          <a:blip r:embed="rId4"/>
          <a:stretch>
            <a:fillRect/>
          </a:stretch>
        </p:blipFill>
        <p:spPr>
          <a:xfrm>
            <a:off x="580915" y="3983565"/>
            <a:ext cx="1767328" cy="857782"/>
          </a:xfrm>
          <a:prstGeom prst="rect">
            <a:avLst/>
          </a:prstGeom>
        </p:spPr>
      </p:pic>
      <p:pic>
        <p:nvPicPr>
          <p:cNvPr id="237" name="図 236"/>
          <p:cNvPicPr>
            <a:picLocks noChangeAspect="1"/>
          </p:cNvPicPr>
          <p:nvPr/>
        </p:nvPicPr>
        <p:blipFill>
          <a:blip r:embed="rId5"/>
          <a:stretch>
            <a:fillRect/>
          </a:stretch>
        </p:blipFill>
        <p:spPr>
          <a:xfrm>
            <a:off x="1166531" y="9756495"/>
            <a:ext cx="689559" cy="514741"/>
          </a:xfrm>
          <a:prstGeom prst="rect">
            <a:avLst/>
          </a:prstGeom>
        </p:spPr>
      </p:pic>
      <p:sp>
        <p:nvSpPr>
          <p:cNvPr id="239" name="正方形/長方形 238"/>
          <p:cNvSpPr/>
          <p:nvPr/>
        </p:nvSpPr>
        <p:spPr>
          <a:xfrm>
            <a:off x="1108064" y="9713510"/>
            <a:ext cx="759228" cy="581796"/>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1" rIns="91440" bIns="45721"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ja-JP" altLang="en-US"/>
          </a:p>
        </p:txBody>
      </p:sp>
      <p:pic>
        <p:nvPicPr>
          <p:cNvPr id="236" name="図 235" descr="C:\Users\281120\Desktop\ブランドメッセージデータ\【GIF】BM、機構ロゴ（フキダシ）（光彩）.gif"/>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5487" y="9538290"/>
            <a:ext cx="1087755" cy="856615"/>
          </a:xfrm>
          <a:prstGeom prst="rect">
            <a:avLst/>
          </a:prstGeom>
          <a:noFill/>
          <a:ln>
            <a:noFill/>
          </a:ln>
        </p:spPr>
      </p:pic>
      <p:sp>
        <p:nvSpPr>
          <p:cNvPr id="231" name="テキスト ボックス 230">
            <a:extLst>
              <a:ext uri="{FF2B5EF4-FFF2-40B4-BE49-F238E27FC236}">
                <a16:creationId xmlns:a16="http://schemas.microsoft.com/office/drawing/2014/main" id="{D76FC912-317A-6231-EF1B-F4A2816726AD}"/>
              </a:ext>
            </a:extLst>
          </p:cNvPr>
          <p:cNvSpPr txBox="1"/>
          <p:nvPr/>
        </p:nvSpPr>
        <p:spPr>
          <a:xfrm>
            <a:off x="798394" y="9634122"/>
            <a:ext cx="5387352" cy="800219"/>
          </a:xfrm>
          <a:prstGeom prst="rect">
            <a:avLst/>
          </a:prstGeom>
          <a:noFill/>
        </p:spPr>
        <p:txBody>
          <a:bodyPr wrap="square" rtlCol="0">
            <a:spAutoFit/>
          </a:bodyPr>
          <a:lstStyle/>
          <a:p>
            <a:pPr algn="ctr"/>
            <a:r>
              <a:rPr kumimoji="1" lang="ja-JP" altLang="en-US" sz="1400" i="1" dirty="0">
                <a:solidFill>
                  <a:srgbClr val="004EA2"/>
                </a:solidFill>
                <a:latin typeface="HG丸ｺﾞｼｯｸM-PRO" panose="020F0600000000000000" pitchFamily="50" charset="-128"/>
                <a:ea typeface="HG丸ｺﾞｼｯｸM-PRO" panose="020F0600000000000000" pitchFamily="50" charset="-128"/>
              </a:rPr>
              <a:t>独立行政法人高齢・障害・求職者雇用支援機構</a:t>
            </a:r>
            <a:endParaRPr kumimoji="1" lang="en-US" altLang="ja-JP" sz="1400" i="1" dirty="0">
              <a:solidFill>
                <a:srgbClr val="004EA2"/>
              </a:solidFill>
              <a:latin typeface="HG丸ｺﾞｼｯｸM-PRO" panose="020F0600000000000000" pitchFamily="50" charset="-128"/>
              <a:ea typeface="HG丸ｺﾞｼｯｸM-PRO" panose="020F0600000000000000" pitchFamily="50" charset="-128"/>
            </a:endParaRPr>
          </a:p>
          <a:p>
            <a:pPr algn="ctr"/>
            <a:r>
              <a:rPr lang="ja-JP" altLang="en-US" sz="1600" i="1" dirty="0">
                <a:solidFill>
                  <a:srgbClr val="004EA2"/>
                </a:solidFill>
                <a:latin typeface="HG丸ｺﾞｼｯｸM-PRO" panose="020F0600000000000000" pitchFamily="50" charset="-128"/>
                <a:ea typeface="HG丸ｺﾞｼｯｸM-PRO" panose="020F0600000000000000" pitchFamily="50" charset="-128"/>
              </a:rPr>
              <a:t>山口支部　高齢・障害者業務課</a:t>
            </a:r>
            <a:endParaRPr lang="en-US" altLang="ja-JP" sz="1600" i="1" dirty="0">
              <a:solidFill>
                <a:srgbClr val="004EA2"/>
              </a:solidFill>
              <a:latin typeface="HG丸ｺﾞｼｯｸM-PRO" panose="020F0600000000000000" pitchFamily="50" charset="-128"/>
              <a:ea typeface="HG丸ｺﾞｼｯｸM-PRO" panose="020F0600000000000000" pitchFamily="50" charset="-128"/>
            </a:endParaRPr>
          </a:p>
          <a:p>
            <a:pPr algn="ctr"/>
            <a:r>
              <a:rPr kumimoji="1" lang="ja-JP" altLang="en-US" sz="1600" i="1" dirty="0">
                <a:solidFill>
                  <a:srgbClr val="004EA2"/>
                </a:solidFill>
                <a:latin typeface="HG丸ｺﾞｼｯｸM-PRO" panose="020F0600000000000000" pitchFamily="50" charset="-128"/>
                <a:ea typeface="HG丸ｺﾞｼｯｸM-PRO" panose="020F0600000000000000" pitchFamily="50" charset="-128"/>
              </a:rPr>
              <a:t>（</a:t>
            </a:r>
            <a:r>
              <a:rPr kumimoji="1" lang="en-US" altLang="ja-JP" sz="1600" i="1" dirty="0">
                <a:solidFill>
                  <a:srgbClr val="004EA2"/>
                </a:solidFill>
                <a:latin typeface="HG丸ｺﾞｼｯｸM-PRO" panose="020F0600000000000000" pitchFamily="50" charset="-128"/>
                <a:ea typeface="HG丸ｺﾞｼｯｸM-PRO" panose="020F0600000000000000" pitchFamily="50" charset="-128"/>
              </a:rPr>
              <a:t>TEL</a:t>
            </a:r>
            <a:r>
              <a:rPr kumimoji="1" lang="ja-JP" altLang="en-US" sz="1600" i="1" dirty="0">
                <a:solidFill>
                  <a:srgbClr val="004EA2"/>
                </a:solidFill>
                <a:latin typeface="HG丸ｺﾞｼｯｸM-PRO" panose="020F0600000000000000" pitchFamily="50" charset="-128"/>
                <a:ea typeface="HG丸ｺﾞｼｯｸM-PRO" panose="020F0600000000000000" pitchFamily="50" charset="-128"/>
              </a:rPr>
              <a:t>：</a:t>
            </a:r>
            <a:r>
              <a:rPr kumimoji="1" lang="en-US" altLang="ja-JP" sz="1600" i="1" dirty="0">
                <a:solidFill>
                  <a:srgbClr val="004EA2"/>
                </a:solidFill>
                <a:latin typeface="HG丸ｺﾞｼｯｸM-PRO" panose="020F0600000000000000" pitchFamily="50" charset="-128"/>
                <a:ea typeface="HG丸ｺﾞｼｯｸM-PRO" panose="020F0600000000000000" pitchFamily="50" charset="-128"/>
              </a:rPr>
              <a:t>083</a:t>
            </a:r>
            <a:r>
              <a:rPr kumimoji="1" lang="ja-JP" altLang="en-US" sz="1600" i="1" dirty="0">
                <a:solidFill>
                  <a:srgbClr val="004EA2"/>
                </a:solidFill>
                <a:latin typeface="HG丸ｺﾞｼｯｸM-PRO" panose="020F0600000000000000" pitchFamily="50" charset="-128"/>
                <a:ea typeface="HG丸ｺﾞｼｯｸM-PRO" panose="020F0600000000000000" pitchFamily="50" charset="-128"/>
              </a:rPr>
              <a:t>－</a:t>
            </a:r>
            <a:r>
              <a:rPr kumimoji="1" lang="en-US" altLang="ja-JP" sz="1600" i="1" dirty="0">
                <a:solidFill>
                  <a:srgbClr val="004EA2"/>
                </a:solidFill>
                <a:latin typeface="HG丸ｺﾞｼｯｸM-PRO" panose="020F0600000000000000" pitchFamily="50" charset="-128"/>
                <a:ea typeface="HG丸ｺﾞｼｯｸM-PRO" panose="020F0600000000000000" pitchFamily="50" charset="-128"/>
              </a:rPr>
              <a:t>995</a:t>
            </a:r>
            <a:r>
              <a:rPr kumimoji="1" lang="ja-JP" altLang="en-US" sz="1600" i="1" dirty="0">
                <a:solidFill>
                  <a:srgbClr val="004EA2"/>
                </a:solidFill>
                <a:latin typeface="HG丸ｺﾞｼｯｸM-PRO" panose="020F0600000000000000" pitchFamily="50" charset="-128"/>
                <a:ea typeface="HG丸ｺﾞｼｯｸM-PRO" panose="020F0600000000000000" pitchFamily="50" charset="-128"/>
              </a:rPr>
              <a:t>－</a:t>
            </a:r>
            <a:r>
              <a:rPr kumimoji="1" lang="en-US" altLang="ja-JP" sz="1600" i="1" dirty="0">
                <a:solidFill>
                  <a:srgbClr val="004EA2"/>
                </a:solidFill>
                <a:latin typeface="HG丸ｺﾞｼｯｸM-PRO" panose="020F0600000000000000" pitchFamily="50" charset="-128"/>
                <a:ea typeface="HG丸ｺﾞｼｯｸM-PRO" panose="020F0600000000000000" pitchFamily="50" charset="-128"/>
              </a:rPr>
              <a:t>2050</a:t>
            </a:r>
            <a:r>
              <a:rPr kumimoji="1" lang="ja-JP" altLang="en-US" sz="1600" i="1" dirty="0">
                <a:solidFill>
                  <a:srgbClr val="004EA2"/>
                </a:solidFill>
                <a:latin typeface="HG丸ｺﾞｼｯｸM-PRO" panose="020F0600000000000000" pitchFamily="50" charset="-128"/>
                <a:ea typeface="HG丸ｺﾞｼｯｸM-PRO" panose="020F0600000000000000" pitchFamily="50" charset="-128"/>
              </a:rPr>
              <a:t>）</a:t>
            </a:r>
          </a:p>
        </p:txBody>
      </p:sp>
      <p:sp>
        <p:nvSpPr>
          <p:cNvPr id="241" name="テキスト ボックス 240"/>
          <p:cNvSpPr txBox="1"/>
          <p:nvPr/>
        </p:nvSpPr>
        <p:spPr>
          <a:xfrm>
            <a:off x="5559851" y="10071102"/>
            <a:ext cx="1110769" cy="261610"/>
          </a:xfrm>
          <a:prstGeom prst="rect">
            <a:avLst/>
          </a:prstGeom>
          <a:noFill/>
        </p:spPr>
        <p:txBody>
          <a:bodyPr wrap="square" rtlCol="0">
            <a:spAutoFit/>
          </a:bodyPr>
          <a:lstStyle/>
          <a:p>
            <a:r>
              <a:rPr kumimoji="1" lang="ja-JP" altLang="en-US" sz="1100" dirty="0">
                <a:solidFill>
                  <a:srgbClr val="00B050"/>
                </a:solidFill>
              </a:rPr>
              <a:t>動画は</a:t>
            </a:r>
            <a:r>
              <a:rPr lang="ja-JP" altLang="en-US" sz="1100" dirty="0">
                <a:solidFill>
                  <a:srgbClr val="00B050"/>
                </a:solidFill>
              </a:rPr>
              <a:t>コチラ➡</a:t>
            </a:r>
            <a:endParaRPr kumimoji="1" lang="ja-JP" altLang="en-US" sz="1100" dirty="0">
              <a:solidFill>
                <a:srgbClr val="00B050"/>
              </a:solidFill>
            </a:endParaRPr>
          </a:p>
        </p:txBody>
      </p:sp>
      <p:pic>
        <p:nvPicPr>
          <p:cNvPr id="242" name="図 241"/>
          <p:cNvPicPr>
            <a:picLocks noChangeAspect="1"/>
          </p:cNvPicPr>
          <p:nvPr/>
        </p:nvPicPr>
        <p:blipFill rotWithShape="1">
          <a:blip r:embed="rId7">
            <a:extLst>
              <a:ext uri="{28A0092B-C50C-407E-A947-70E740481C1C}">
                <a14:useLocalDpi xmlns:a14="http://schemas.microsoft.com/office/drawing/2010/main" val="0"/>
              </a:ext>
            </a:extLst>
          </a:blip>
          <a:srcRect l="3701" t="3574" r="5281" b="4890"/>
          <a:stretch/>
        </p:blipFill>
        <p:spPr>
          <a:xfrm>
            <a:off x="6604847" y="9637122"/>
            <a:ext cx="660449" cy="664212"/>
          </a:xfrm>
          <a:prstGeom prst="rect">
            <a:avLst/>
          </a:prstGeom>
          <a:ln w="9525">
            <a:solidFill>
              <a:schemeClr val="tx1"/>
            </a:solidFill>
          </a:ln>
        </p:spPr>
      </p:pic>
      <p:sp>
        <p:nvSpPr>
          <p:cNvPr id="240" name="テキスト ボックス 239"/>
          <p:cNvSpPr txBox="1"/>
          <p:nvPr/>
        </p:nvSpPr>
        <p:spPr>
          <a:xfrm>
            <a:off x="5429257" y="9643633"/>
            <a:ext cx="1125706" cy="461665"/>
          </a:xfrm>
          <a:prstGeom prst="rect">
            <a:avLst/>
          </a:prstGeom>
          <a:noFill/>
        </p:spPr>
        <p:txBody>
          <a:bodyPr wrap="square" rtlCol="0">
            <a:spAutoFit/>
          </a:bodyPr>
          <a:lstStyle/>
          <a:p>
            <a:r>
              <a:rPr lang="ja-JP" altLang="en-US" sz="800" dirty="0"/>
              <a:t>詳しくはホームページ</a:t>
            </a:r>
            <a:r>
              <a:rPr lang="en-US" altLang="ja-JP" sz="800" dirty="0"/>
              <a:t>(https://www.jeed.go.jp)</a:t>
            </a:r>
            <a:r>
              <a:rPr lang="ja-JP" altLang="en-US" sz="800" dirty="0"/>
              <a:t>をご覧ください。</a:t>
            </a:r>
            <a:endParaRPr kumimoji="1" lang="ja-JP" altLang="en-US" dirty="0"/>
          </a:p>
        </p:txBody>
      </p:sp>
    </p:spTree>
    <p:extLst>
      <p:ext uri="{BB962C8B-B14F-4D97-AF65-F5344CB8AC3E}">
        <p14:creationId xmlns:p14="http://schemas.microsoft.com/office/powerpoint/2010/main" val="3767842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479696" y="154834"/>
            <a:ext cx="6383756" cy="10062990"/>
          </a:xfrm>
          <a:prstGeom prst="rect">
            <a:avLst/>
          </a:prstGeom>
        </p:spPr>
      </p:pic>
    </p:spTree>
    <p:extLst>
      <p:ext uri="{BB962C8B-B14F-4D97-AF65-F5344CB8AC3E}">
        <p14:creationId xmlns:p14="http://schemas.microsoft.com/office/powerpoint/2010/main" val="19613336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1943</TotalTime>
  <Words>906</Words>
  <Application>Microsoft Office PowerPoint</Application>
  <PresentationFormat>ユーザー設定</PresentationFormat>
  <Paragraphs>101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HG丸ｺﾞｼｯｸM-PRO</vt:lpstr>
      <vt:lpstr>ＭＳ ゴシック</vt:lpstr>
      <vt:lpstr>メイリオ</vt:lpstr>
      <vt:lpstr>Arial</vt:lpstr>
      <vt:lpstr>Calibri</vt:lpstr>
      <vt:lpstr>Calibri Light</vt:lpstr>
      <vt:lpstr>Office テーマ</vt:lpstr>
      <vt:lpstr>PowerPoint プレゼンテーション</vt:lpstr>
      <vt:lpstr>PowerPoint プレゼンテーション</vt:lpstr>
    </vt:vector>
  </TitlesOfParts>
  <Company>高齢・障害・求職者雇用支援機構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吉野 明彦</dc:creator>
  <cp:lastModifiedBy>owner</cp:lastModifiedBy>
  <cp:revision>112</cp:revision>
  <cp:lastPrinted>2025-05-14T00:52:50Z</cp:lastPrinted>
  <dcterms:created xsi:type="dcterms:W3CDTF">2020-03-02T05:27:01Z</dcterms:created>
  <dcterms:modified xsi:type="dcterms:W3CDTF">2025-05-21T04:40:49Z</dcterms:modified>
</cp:coreProperties>
</file>